
<file path=[Content_Types].xml><?xml version="1.0" encoding="utf-8"?>
<Types xmlns="http://schemas.openxmlformats.org/package/2006/content-types">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583" r:id="rId3"/>
    <p:sldId id="259" r:id="rId4"/>
    <p:sldId id="516" r:id="rId5"/>
    <p:sldId id="527" r:id="rId6"/>
    <p:sldId id="517" r:id="rId7"/>
    <p:sldId id="587" r:id="rId8"/>
    <p:sldId id="518" r:id="rId9"/>
    <p:sldId id="590" r:id="rId10"/>
    <p:sldId id="519" r:id="rId11"/>
    <p:sldId id="520" r:id="rId12"/>
    <p:sldId id="521" r:id="rId13"/>
    <p:sldId id="522" r:id="rId14"/>
    <p:sldId id="523" r:id="rId15"/>
    <p:sldId id="524" r:id="rId16"/>
    <p:sldId id="525" r:id="rId17"/>
    <p:sldId id="526" r:id="rId18"/>
    <p:sldId id="591" r:id="rId19"/>
    <p:sldId id="535" r:id="rId20"/>
    <p:sldId id="528" r:id="rId21"/>
    <p:sldId id="529" r:id="rId22"/>
    <p:sldId id="530" r:id="rId23"/>
    <p:sldId id="531" r:id="rId24"/>
    <p:sldId id="532" r:id="rId25"/>
    <p:sldId id="588" r:id="rId26"/>
    <p:sldId id="589" r:id="rId27"/>
    <p:sldId id="533" r:id="rId28"/>
    <p:sldId id="515" r:id="rId29"/>
    <p:sldId id="534" r:id="rId30"/>
    <p:sldId id="595" r:id="rId31"/>
    <p:sldId id="596" r:id="rId32"/>
    <p:sldId id="536" r:id="rId33"/>
    <p:sldId id="537" r:id="rId34"/>
    <p:sldId id="539" r:id="rId35"/>
    <p:sldId id="592" r:id="rId36"/>
    <p:sldId id="538" r:id="rId37"/>
    <p:sldId id="540" r:id="rId38"/>
    <p:sldId id="541" r:id="rId39"/>
    <p:sldId id="542" r:id="rId40"/>
    <p:sldId id="543" r:id="rId41"/>
    <p:sldId id="551" r:id="rId42"/>
    <p:sldId id="593" r:id="rId43"/>
    <p:sldId id="544" r:id="rId44"/>
    <p:sldId id="1015" r:id="rId45"/>
    <p:sldId id="545" r:id="rId46"/>
    <p:sldId id="548" r:id="rId47"/>
    <p:sldId id="594" r:id="rId48"/>
    <p:sldId id="549" r:id="rId49"/>
    <p:sldId id="1014" r:id="rId50"/>
    <p:sldId id="546" r:id="rId51"/>
    <p:sldId id="552" r:id="rId52"/>
    <p:sldId id="597" r:id="rId5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39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188" autoAdjust="0"/>
    <p:restoredTop sz="94660"/>
  </p:normalViewPr>
  <p:slideViewPr>
    <p:cSldViewPr snapToGrid="0">
      <p:cViewPr varScale="1">
        <p:scale>
          <a:sx n="83" d="100"/>
          <a:sy n="83" d="100"/>
        </p:scale>
        <p:origin x="212" y="6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6195E1-8140-44C4-ABBE-A33B0C912B1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542080B-EF1F-44C6-9A6E-07685F4DB37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9ECEFE8-8547-4A8C-BE96-7CC112FDF31B}"/>
              </a:ext>
            </a:extLst>
          </p:cNvPr>
          <p:cNvSpPr>
            <a:spLocks noGrp="1"/>
          </p:cNvSpPr>
          <p:nvPr>
            <p:ph type="dt" sz="half" idx="10"/>
          </p:nvPr>
        </p:nvSpPr>
        <p:spPr/>
        <p:txBody>
          <a:bodyPr/>
          <a:lstStyle/>
          <a:p>
            <a:fld id="{89422B9B-649C-48E0-9CF0-737B1ACCBF29}" type="datetimeFigureOut">
              <a:rPr lang="en-US" smtClean="0"/>
              <a:pPr/>
              <a:t>11/25/2024</a:t>
            </a:fld>
            <a:endParaRPr lang="en-US"/>
          </a:p>
        </p:txBody>
      </p:sp>
      <p:sp>
        <p:nvSpPr>
          <p:cNvPr id="5" name="Footer Placeholder 4">
            <a:extLst>
              <a:ext uri="{FF2B5EF4-FFF2-40B4-BE49-F238E27FC236}">
                <a16:creationId xmlns:a16="http://schemas.microsoft.com/office/drawing/2014/main" id="{FAB3A70D-AC51-452A-8F0C-C19D28FAE8C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A7B40D4-D7C5-4699-9830-1FB6C4AA02A1}"/>
              </a:ext>
            </a:extLst>
          </p:cNvPr>
          <p:cNvSpPr>
            <a:spLocks noGrp="1"/>
          </p:cNvSpPr>
          <p:nvPr>
            <p:ph type="sldNum" sz="quarter" idx="12"/>
          </p:nvPr>
        </p:nvSpPr>
        <p:spPr/>
        <p:txBody>
          <a:bodyPr/>
          <a:lstStyle/>
          <a:p>
            <a:fld id="{11E6A6DD-0549-4CD2-9511-D9B002B9D65E}" type="slidenum">
              <a:rPr lang="en-US" smtClean="0"/>
              <a:pPr/>
              <a:t>‹#›</a:t>
            </a:fld>
            <a:endParaRPr lang="en-US"/>
          </a:p>
        </p:txBody>
      </p:sp>
    </p:spTree>
    <p:extLst>
      <p:ext uri="{BB962C8B-B14F-4D97-AF65-F5344CB8AC3E}">
        <p14:creationId xmlns:p14="http://schemas.microsoft.com/office/powerpoint/2010/main" val="11336038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248593-3B2F-4A43-AA3E-BBD3576D5A1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F20CE28-C5BB-437B-9DE0-E132080BD73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0DE0582-62A8-4985-9EBB-7B2D1EA90E73}"/>
              </a:ext>
            </a:extLst>
          </p:cNvPr>
          <p:cNvSpPr>
            <a:spLocks noGrp="1"/>
          </p:cNvSpPr>
          <p:nvPr>
            <p:ph type="dt" sz="half" idx="10"/>
          </p:nvPr>
        </p:nvSpPr>
        <p:spPr/>
        <p:txBody>
          <a:bodyPr/>
          <a:lstStyle/>
          <a:p>
            <a:fld id="{89422B9B-649C-48E0-9CF0-737B1ACCBF29}" type="datetimeFigureOut">
              <a:rPr lang="en-US" smtClean="0"/>
              <a:pPr/>
              <a:t>11/25/2024</a:t>
            </a:fld>
            <a:endParaRPr lang="en-US"/>
          </a:p>
        </p:txBody>
      </p:sp>
      <p:sp>
        <p:nvSpPr>
          <p:cNvPr id="5" name="Footer Placeholder 4">
            <a:extLst>
              <a:ext uri="{FF2B5EF4-FFF2-40B4-BE49-F238E27FC236}">
                <a16:creationId xmlns:a16="http://schemas.microsoft.com/office/drawing/2014/main" id="{D97FD69A-D6C9-42AD-9E4F-94560F80F3B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57B39B8-C4CA-4E31-AA64-4EC11754DE71}"/>
              </a:ext>
            </a:extLst>
          </p:cNvPr>
          <p:cNvSpPr>
            <a:spLocks noGrp="1"/>
          </p:cNvSpPr>
          <p:nvPr>
            <p:ph type="sldNum" sz="quarter" idx="12"/>
          </p:nvPr>
        </p:nvSpPr>
        <p:spPr/>
        <p:txBody>
          <a:bodyPr/>
          <a:lstStyle/>
          <a:p>
            <a:fld id="{11E6A6DD-0549-4CD2-9511-D9B002B9D65E}" type="slidenum">
              <a:rPr lang="en-US" smtClean="0"/>
              <a:pPr/>
              <a:t>‹#›</a:t>
            </a:fld>
            <a:endParaRPr lang="en-US"/>
          </a:p>
        </p:txBody>
      </p:sp>
    </p:spTree>
    <p:extLst>
      <p:ext uri="{BB962C8B-B14F-4D97-AF65-F5344CB8AC3E}">
        <p14:creationId xmlns:p14="http://schemas.microsoft.com/office/powerpoint/2010/main" val="9488568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7159287-B4BE-4EE2-8FF8-358F0EA3BBA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DFDB77D-B7DE-43F2-BE82-06B68D340DE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3DDD66-B1EB-4FFD-A5EF-BDBF5E0BC1D2}"/>
              </a:ext>
            </a:extLst>
          </p:cNvPr>
          <p:cNvSpPr>
            <a:spLocks noGrp="1"/>
          </p:cNvSpPr>
          <p:nvPr>
            <p:ph type="dt" sz="half" idx="10"/>
          </p:nvPr>
        </p:nvSpPr>
        <p:spPr/>
        <p:txBody>
          <a:bodyPr/>
          <a:lstStyle/>
          <a:p>
            <a:fld id="{89422B9B-649C-48E0-9CF0-737B1ACCBF29}" type="datetimeFigureOut">
              <a:rPr lang="en-US" smtClean="0"/>
              <a:pPr/>
              <a:t>11/25/2024</a:t>
            </a:fld>
            <a:endParaRPr lang="en-US"/>
          </a:p>
        </p:txBody>
      </p:sp>
      <p:sp>
        <p:nvSpPr>
          <p:cNvPr id="5" name="Footer Placeholder 4">
            <a:extLst>
              <a:ext uri="{FF2B5EF4-FFF2-40B4-BE49-F238E27FC236}">
                <a16:creationId xmlns:a16="http://schemas.microsoft.com/office/drawing/2014/main" id="{E44C8E9D-AB67-4E5A-B109-EC8B250974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B31394D-A753-4E30-A192-4758A1810DC6}"/>
              </a:ext>
            </a:extLst>
          </p:cNvPr>
          <p:cNvSpPr>
            <a:spLocks noGrp="1"/>
          </p:cNvSpPr>
          <p:nvPr>
            <p:ph type="sldNum" sz="quarter" idx="12"/>
          </p:nvPr>
        </p:nvSpPr>
        <p:spPr/>
        <p:txBody>
          <a:bodyPr/>
          <a:lstStyle/>
          <a:p>
            <a:fld id="{11E6A6DD-0549-4CD2-9511-D9B002B9D65E}" type="slidenum">
              <a:rPr lang="en-US" smtClean="0"/>
              <a:pPr/>
              <a:t>‹#›</a:t>
            </a:fld>
            <a:endParaRPr lang="en-US"/>
          </a:p>
        </p:txBody>
      </p:sp>
    </p:spTree>
    <p:extLst>
      <p:ext uri="{BB962C8B-B14F-4D97-AF65-F5344CB8AC3E}">
        <p14:creationId xmlns:p14="http://schemas.microsoft.com/office/powerpoint/2010/main" val="15310993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7FD6C8-74DB-45E3-BB81-D8ED52A153F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A206599-F963-4E46-8E7F-B219D88AB97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F5A8324-FE91-41E1-848E-CA9CE68ABB1A}"/>
              </a:ext>
            </a:extLst>
          </p:cNvPr>
          <p:cNvSpPr>
            <a:spLocks noGrp="1"/>
          </p:cNvSpPr>
          <p:nvPr>
            <p:ph type="dt" sz="half" idx="10"/>
          </p:nvPr>
        </p:nvSpPr>
        <p:spPr/>
        <p:txBody>
          <a:bodyPr/>
          <a:lstStyle/>
          <a:p>
            <a:fld id="{89422B9B-649C-48E0-9CF0-737B1ACCBF29}" type="datetimeFigureOut">
              <a:rPr lang="en-US" smtClean="0"/>
              <a:pPr/>
              <a:t>11/25/2024</a:t>
            </a:fld>
            <a:endParaRPr lang="en-US"/>
          </a:p>
        </p:txBody>
      </p:sp>
      <p:sp>
        <p:nvSpPr>
          <p:cNvPr id="5" name="Footer Placeholder 4">
            <a:extLst>
              <a:ext uri="{FF2B5EF4-FFF2-40B4-BE49-F238E27FC236}">
                <a16:creationId xmlns:a16="http://schemas.microsoft.com/office/drawing/2014/main" id="{B831AD27-129C-48E1-BDDF-260C7DD335E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FDEC21A-26BD-4250-AB73-1A3FEE860673}"/>
              </a:ext>
            </a:extLst>
          </p:cNvPr>
          <p:cNvSpPr>
            <a:spLocks noGrp="1"/>
          </p:cNvSpPr>
          <p:nvPr>
            <p:ph type="sldNum" sz="quarter" idx="12"/>
          </p:nvPr>
        </p:nvSpPr>
        <p:spPr/>
        <p:txBody>
          <a:bodyPr/>
          <a:lstStyle/>
          <a:p>
            <a:fld id="{11E6A6DD-0549-4CD2-9511-D9B002B9D65E}" type="slidenum">
              <a:rPr lang="en-US" smtClean="0"/>
              <a:pPr/>
              <a:t>‹#›</a:t>
            </a:fld>
            <a:endParaRPr lang="en-US"/>
          </a:p>
        </p:txBody>
      </p:sp>
    </p:spTree>
    <p:extLst>
      <p:ext uri="{BB962C8B-B14F-4D97-AF65-F5344CB8AC3E}">
        <p14:creationId xmlns:p14="http://schemas.microsoft.com/office/powerpoint/2010/main" val="3813458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464DB5-177C-4553-8FF3-4DE99A69F65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3FBBF2F-6785-428A-B995-6EB60B09D9F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F88106C-14AD-4161-B56F-E97D1E2CB080}"/>
              </a:ext>
            </a:extLst>
          </p:cNvPr>
          <p:cNvSpPr>
            <a:spLocks noGrp="1"/>
          </p:cNvSpPr>
          <p:nvPr>
            <p:ph type="dt" sz="half" idx="10"/>
          </p:nvPr>
        </p:nvSpPr>
        <p:spPr/>
        <p:txBody>
          <a:bodyPr/>
          <a:lstStyle/>
          <a:p>
            <a:fld id="{89422B9B-649C-48E0-9CF0-737B1ACCBF29}" type="datetimeFigureOut">
              <a:rPr lang="en-US" smtClean="0"/>
              <a:pPr/>
              <a:t>11/25/2024</a:t>
            </a:fld>
            <a:endParaRPr lang="en-US"/>
          </a:p>
        </p:txBody>
      </p:sp>
      <p:sp>
        <p:nvSpPr>
          <p:cNvPr id="5" name="Footer Placeholder 4">
            <a:extLst>
              <a:ext uri="{FF2B5EF4-FFF2-40B4-BE49-F238E27FC236}">
                <a16:creationId xmlns:a16="http://schemas.microsoft.com/office/drawing/2014/main" id="{C85BBC92-33D0-42C8-A92A-3E9B43FA862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00C23A2-90AD-434B-A377-CBE8F76A7BA0}"/>
              </a:ext>
            </a:extLst>
          </p:cNvPr>
          <p:cNvSpPr>
            <a:spLocks noGrp="1"/>
          </p:cNvSpPr>
          <p:nvPr>
            <p:ph type="sldNum" sz="quarter" idx="12"/>
          </p:nvPr>
        </p:nvSpPr>
        <p:spPr/>
        <p:txBody>
          <a:bodyPr/>
          <a:lstStyle/>
          <a:p>
            <a:fld id="{11E6A6DD-0549-4CD2-9511-D9B002B9D65E}" type="slidenum">
              <a:rPr lang="en-US" smtClean="0"/>
              <a:pPr/>
              <a:t>‹#›</a:t>
            </a:fld>
            <a:endParaRPr lang="en-US"/>
          </a:p>
        </p:txBody>
      </p:sp>
    </p:spTree>
    <p:extLst>
      <p:ext uri="{BB962C8B-B14F-4D97-AF65-F5344CB8AC3E}">
        <p14:creationId xmlns:p14="http://schemas.microsoft.com/office/powerpoint/2010/main" val="30003128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9A6402-6E00-4D15-8E6A-5C0071A5235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84F1EE1-4603-4952-99C2-E44E1C01A9E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BEB1AFD-B7A1-4386-A84B-E6D8B90059E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C76E6DD-6325-4CDD-9043-C503A516D1AC}"/>
              </a:ext>
            </a:extLst>
          </p:cNvPr>
          <p:cNvSpPr>
            <a:spLocks noGrp="1"/>
          </p:cNvSpPr>
          <p:nvPr>
            <p:ph type="dt" sz="half" idx="10"/>
          </p:nvPr>
        </p:nvSpPr>
        <p:spPr/>
        <p:txBody>
          <a:bodyPr/>
          <a:lstStyle/>
          <a:p>
            <a:fld id="{89422B9B-649C-48E0-9CF0-737B1ACCBF29}" type="datetimeFigureOut">
              <a:rPr lang="en-US" smtClean="0"/>
              <a:pPr/>
              <a:t>11/25/2024</a:t>
            </a:fld>
            <a:endParaRPr lang="en-US"/>
          </a:p>
        </p:txBody>
      </p:sp>
      <p:sp>
        <p:nvSpPr>
          <p:cNvPr id="6" name="Footer Placeholder 5">
            <a:extLst>
              <a:ext uri="{FF2B5EF4-FFF2-40B4-BE49-F238E27FC236}">
                <a16:creationId xmlns:a16="http://schemas.microsoft.com/office/drawing/2014/main" id="{975059BE-6998-4A2E-88EA-0599EB6F6DB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42D2B08-05AD-4B46-8AD1-77F71948E5E2}"/>
              </a:ext>
            </a:extLst>
          </p:cNvPr>
          <p:cNvSpPr>
            <a:spLocks noGrp="1"/>
          </p:cNvSpPr>
          <p:nvPr>
            <p:ph type="sldNum" sz="quarter" idx="12"/>
          </p:nvPr>
        </p:nvSpPr>
        <p:spPr/>
        <p:txBody>
          <a:bodyPr/>
          <a:lstStyle/>
          <a:p>
            <a:fld id="{11E6A6DD-0549-4CD2-9511-D9B002B9D65E}" type="slidenum">
              <a:rPr lang="en-US" smtClean="0"/>
              <a:pPr/>
              <a:t>‹#›</a:t>
            </a:fld>
            <a:endParaRPr lang="en-US"/>
          </a:p>
        </p:txBody>
      </p:sp>
    </p:spTree>
    <p:extLst>
      <p:ext uri="{BB962C8B-B14F-4D97-AF65-F5344CB8AC3E}">
        <p14:creationId xmlns:p14="http://schemas.microsoft.com/office/powerpoint/2010/main" val="26997984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C2B3BB-93A1-4487-8937-0E6071E3EB5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BD8AEAA-732D-4ECF-8046-24953046DCC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2E0273C-6A90-408A-8254-AB7A5C79E14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11E71A0-D26F-408D-8A60-6ABEF5175A4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241BF50-8674-4DCC-AC22-3BABFEAD81C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0DC91A2-99D0-4071-846A-D3CA09A89E06}"/>
              </a:ext>
            </a:extLst>
          </p:cNvPr>
          <p:cNvSpPr>
            <a:spLocks noGrp="1"/>
          </p:cNvSpPr>
          <p:nvPr>
            <p:ph type="dt" sz="half" idx="10"/>
          </p:nvPr>
        </p:nvSpPr>
        <p:spPr/>
        <p:txBody>
          <a:bodyPr/>
          <a:lstStyle/>
          <a:p>
            <a:fld id="{89422B9B-649C-48E0-9CF0-737B1ACCBF29}" type="datetimeFigureOut">
              <a:rPr lang="en-US" smtClean="0"/>
              <a:pPr/>
              <a:t>11/25/2024</a:t>
            </a:fld>
            <a:endParaRPr lang="en-US"/>
          </a:p>
        </p:txBody>
      </p:sp>
      <p:sp>
        <p:nvSpPr>
          <p:cNvPr id="8" name="Footer Placeholder 7">
            <a:extLst>
              <a:ext uri="{FF2B5EF4-FFF2-40B4-BE49-F238E27FC236}">
                <a16:creationId xmlns:a16="http://schemas.microsoft.com/office/drawing/2014/main" id="{655B421C-1EF7-4FCD-86F4-EFFDEAA3549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731E61E-D24F-453C-9357-5C7A08C8939C}"/>
              </a:ext>
            </a:extLst>
          </p:cNvPr>
          <p:cNvSpPr>
            <a:spLocks noGrp="1"/>
          </p:cNvSpPr>
          <p:nvPr>
            <p:ph type="sldNum" sz="quarter" idx="12"/>
          </p:nvPr>
        </p:nvSpPr>
        <p:spPr/>
        <p:txBody>
          <a:bodyPr/>
          <a:lstStyle/>
          <a:p>
            <a:fld id="{11E6A6DD-0549-4CD2-9511-D9B002B9D65E}" type="slidenum">
              <a:rPr lang="en-US" smtClean="0"/>
              <a:pPr/>
              <a:t>‹#›</a:t>
            </a:fld>
            <a:endParaRPr lang="en-US"/>
          </a:p>
        </p:txBody>
      </p:sp>
    </p:spTree>
    <p:extLst>
      <p:ext uri="{BB962C8B-B14F-4D97-AF65-F5344CB8AC3E}">
        <p14:creationId xmlns:p14="http://schemas.microsoft.com/office/powerpoint/2010/main" val="30295371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83D21D-DF3B-46D4-8879-8F8CFC41B1E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5B7A1AE-7872-4E2A-B19E-F3D1D5EC699B}"/>
              </a:ext>
            </a:extLst>
          </p:cNvPr>
          <p:cNvSpPr>
            <a:spLocks noGrp="1"/>
          </p:cNvSpPr>
          <p:nvPr>
            <p:ph type="dt" sz="half" idx="10"/>
          </p:nvPr>
        </p:nvSpPr>
        <p:spPr/>
        <p:txBody>
          <a:bodyPr/>
          <a:lstStyle/>
          <a:p>
            <a:fld id="{89422B9B-649C-48E0-9CF0-737B1ACCBF29}" type="datetimeFigureOut">
              <a:rPr lang="en-US" smtClean="0"/>
              <a:pPr/>
              <a:t>11/25/2024</a:t>
            </a:fld>
            <a:endParaRPr lang="en-US"/>
          </a:p>
        </p:txBody>
      </p:sp>
      <p:sp>
        <p:nvSpPr>
          <p:cNvPr id="4" name="Footer Placeholder 3">
            <a:extLst>
              <a:ext uri="{FF2B5EF4-FFF2-40B4-BE49-F238E27FC236}">
                <a16:creationId xmlns:a16="http://schemas.microsoft.com/office/drawing/2014/main" id="{C7201205-A0F4-46D2-BD3C-F6BD24BDFBF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8895CD4-E9DF-4773-B91F-0D1C54E3BF2C}"/>
              </a:ext>
            </a:extLst>
          </p:cNvPr>
          <p:cNvSpPr>
            <a:spLocks noGrp="1"/>
          </p:cNvSpPr>
          <p:nvPr>
            <p:ph type="sldNum" sz="quarter" idx="12"/>
          </p:nvPr>
        </p:nvSpPr>
        <p:spPr/>
        <p:txBody>
          <a:bodyPr/>
          <a:lstStyle/>
          <a:p>
            <a:fld id="{11E6A6DD-0549-4CD2-9511-D9B002B9D65E}" type="slidenum">
              <a:rPr lang="en-US" smtClean="0"/>
              <a:pPr/>
              <a:t>‹#›</a:t>
            </a:fld>
            <a:endParaRPr lang="en-US"/>
          </a:p>
        </p:txBody>
      </p:sp>
    </p:spTree>
    <p:extLst>
      <p:ext uri="{BB962C8B-B14F-4D97-AF65-F5344CB8AC3E}">
        <p14:creationId xmlns:p14="http://schemas.microsoft.com/office/powerpoint/2010/main" val="23451766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FEC36BD-7539-4072-ADB2-EF36E832B246}"/>
              </a:ext>
            </a:extLst>
          </p:cNvPr>
          <p:cNvSpPr>
            <a:spLocks noGrp="1"/>
          </p:cNvSpPr>
          <p:nvPr>
            <p:ph type="dt" sz="half" idx="10"/>
          </p:nvPr>
        </p:nvSpPr>
        <p:spPr/>
        <p:txBody>
          <a:bodyPr/>
          <a:lstStyle/>
          <a:p>
            <a:fld id="{89422B9B-649C-48E0-9CF0-737B1ACCBF29}" type="datetimeFigureOut">
              <a:rPr lang="en-US" smtClean="0"/>
              <a:pPr/>
              <a:t>11/25/2024</a:t>
            </a:fld>
            <a:endParaRPr lang="en-US"/>
          </a:p>
        </p:txBody>
      </p:sp>
      <p:sp>
        <p:nvSpPr>
          <p:cNvPr id="3" name="Footer Placeholder 2">
            <a:extLst>
              <a:ext uri="{FF2B5EF4-FFF2-40B4-BE49-F238E27FC236}">
                <a16:creationId xmlns:a16="http://schemas.microsoft.com/office/drawing/2014/main" id="{AD6DD39B-0FFD-45FD-B558-193795187DB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4309F9D-7D4F-4C98-8C29-BC7DB98E6867}"/>
              </a:ext>
            </a:extLst>
          </p:cNvPr>
          <p:cNvSpPr>
            <a:spLocks noGrp="1"/>
          </p:cNvSpPr>
          <p:nvPr>
            <p:ph type="sldNum" sz="quarter" idx="12"/>
          </p:nvPr>
        </p:nvSpPr>
        <p:spPr/>
        <p:txBody>
          <a:bodyPr/>
          <a:lstStyle/>
          <a:p>
            <a:fld id="{11E6A6DD-0549-4CD2-9511-D9B002B9D65E}" type="slidenum">
              <a:rPr lang="en-US" smtClean="0"/>
              <a:pPr/>
              <a:t>‹#›</a:t>
            </a:fld>
            <a:endParaRPr lang="en-US"/>
          </a:p>
        </p:txBody>
      </p:sp>
    </p:spTree>
    <p:extLst>
      <p:ext uri="{BB962C8B-B14F-4D97-AF65-F5344CB8AC3E}">
        <p14:creationId xmlns:p14="http://schemas.microsoft.com/office/powerpoint/2010/main" val="12894056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EFD7B8-55ED-436C-B40D-0984B00AE9E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D21DB88-1DA0-4584-9006-9A0F560FBF2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23EEE22-214D-4855-941C-AAD89FA9684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F32D2D4-C178-4785-8369-6736BE8385FA}"/>
              </a:ext>
            </a:extLst>
          </p:cNvPr>
          <p:cNvSpPr>
            <a:spLocks noGrp="1"/>
          </p:cNvSpPr>
          <p:nvPr>
            <p:ph type="dt" sz="half" idx="10"/>
          </p:nvPr>
        </p:nvSpPr>
        <p:spPr/>
        <p:txBody>
          <a:bodyPr/>
          <a:lstStyle/>
          <a:p>
            <a:fld id="{89422B9B-649C-48E0-9CF0-737B1ACCBF29}" type="datetimeFigureOut">
              <a:rPr lang="en-US" smtClean="0"/>
              <a:pPr/>
              <a:t>11/25/2024</a:t>
            </a:fld>
            <a:endParaRPr lang="en-US"/>
          </a:p>
        </p:txBody>
      </p:sp>
      <p:sp>
        <p:nvSpPr>
          <p:cNvPr id="6" name="Footer Placeholder 5">
            <a:extLst>
              <a:ext uri="{FF2B5EF4-FFF2-40B4-BE49-F238E27FC236}">
                <a16:creationId xmlns:a16="http://schemas.microsoft.com/office/drawing/2014/main" id="{E3B664DD-C7EE-431F-AA65-3C47D7621E4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D6A201E-39CA-40B8-9A08-1B203C9FF034}"/>
              </a:ext>
            </a:extLst>
          </p:cNvPr>
          <p:cNvSpPr>
            <a:spLocks noGrp="1"/>
          </p:cNvSpPr>
          <p:nvPr>
            <p:ph type="sldNum" sz="quarter" idx="12"/>
          </p:nvPr>
        </p:nvSpPr>
        <p:spPr/>
        <p:txBody>
          <a:bodyPr/>
          <a:lstStyle/>
          <a:p>
            <a:fld id="{11E6A6DD-0549-4CD2-9511-D9B002B9D65E}" type="slidenum">
              <a:rPr lang="en-US" smtClean="0"/>
              <a:pPr/>
              <a:t>‹#›</a:t>
            </a:fld>
            <a:endParaRPr lang="en-US"/>
          </a:p>
        </p:txBody>
      </p:sp>
    </p:spTree>
    <p:extLst>
      <p:ext uri="{BB962C8B-B14F-4D97-AF65-F5344CB8AC3E}">
        <p14:creationId xmlns:p14="http://schemas.microsoft.com/office/powerpoint/2010/main" val="18595678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72B2B4-0CA5-4972-A870-A3B3D3B0476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A03EC37-2CB4-4A9E-B725-918A693646A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328D7F2-A03D-4C88-8D03-93D6266233D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FEBFE40-EC21-46A1-A793-DDF9FA2B2D8C}"/>
              </a:ext>
            </a:extLst>
          </p:cNvPr>
          <p:cNvSpPr>
            <a:spLocks noGrp="1"/>
          </p:cNvSpPr>
          <p:nvPr>
            <p:ph type="dt" sz="half" idx="10"/>
          </p:nvPr>
        </p:nvSpPr>
        <p:spPr/>
        <p:txBody>
          <a:bodyPr/>
          <a:lstStyle/>
          <a:p>
            <a:fld id="{89422B9B-649C-48E0-9CF0-737B1ACCBF29}" type="datetimeFigureOut">
              <a:rPr lang="en-US" smtClean="0"/>
              <a:pPr/>
              <a:t>11/25/2024</a:t>
            </a:fld>
            <a:endParaRPr lang="en-US"/>
          </a:p>
        </p:txBody>
      </p:sp>
      <p:sp>
        <p:nvSpPr>
          <p:cNvPr id="6" name="Footer Placeholder 5">
            <a:extLst>
              <a:ext uri="{FF2B5EF4-FFF2-40B4-BE49-F238E27FC236}">
                <a16:creationId xmlns:a16="http://schemas.microsoft.com/office/drawing/2014/main" id="{D18017ED-BD7D-4D6A-A147-CA352E3D5D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8B69E16-FEA2-4A11-ACC7-044A838D4A96}"/>
              </a:ext>
            </a:extLst>
          </p:cNvPr>
          <p:cNvSpPr>
            <a:spLocks noGrp="1"/>
          </p:cNvSpPr>
          <p:nvPr>
            <p:ph type="sldNum" sz="quarter" idx="12"/>
          </p:nvPr>
        </p:nvSpPr>
        <p:spPr/>
        <p:txBody>
          <a:bodyPr/>
          <a:lstStyle/>
          <a:p>
            <a:fld id="{11E6A6DD-0549-4CD2-9511-D9B002B9D65E}" type="slidenum">
              <a:rPr lang="en-US" smtClean="0"/>
              <a:pPr/>
              <a:t>‹#›</a:t>
            </a:fld>
            <a:endParaRPr lang="en-US"/>
          </a:p>
        </p:txBody>
      </p:sp>
    </p:spTree>
    <p:extLst>
      <p:ext uri="{BB962C8B-B14F-4D97-AF65-F5344CB8AC3E}">
        <p14:creationId xmlns:p14="http://schemas.microsoft.com/office/powerpoint/2010/main" val="24928236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C7CBFE3-802E-4ECE-B59B-3EBF9664DB1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38C0BC8-A278-45F2-A4F0-74CE72C03AB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CD290C2-78AE-43AD-B587-5D21E898470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9422B9B-649C-48E0-9CF0-737B1ACCBF29}" type="datetimeFigureOut">
              <a:rPr lang="en-US" smtClean="0"/>
              <a:pPr/>
              <a:t>11/25/2024</a:t>
            </a:fld>
            <a:endParaRPr lang="en-US"/>
          </a:p>
        </p:txBody>
      </p:sp>
      <p:sp>
        <p:nvSpPr>
          <p:cNvPr id="5" name="Footer Placeholder 4">
            <a:extLst>
              <a:ext uri="{FF2B5EF4-FFF2-40B4-BE49-F238E27FC236}">
                <a16:creationId xmlns:a16="http://schemas.microsoft.com/office/drawing/2014/main" id="{2C1C52E3-8770-401F-9AA8-3CD43F5E7A0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F911654-08FA-41E9-88BD-047524FCA1A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1E6A6DD-0549-4CD2-9511-D9B002B9D65E}" type="slidenum">
              <a:rPr lang="en-US" smtClean="0"/>
              <a:pPr/>
              <a:t>‹#›</a:t>
            </a:fld>
            <a:endParaRPr lang="en-US"/>
          </a:p>
        </p:txBody>
      </p:sp>
    </p:spTree>
    <p:extLst>
      <p:ext uri="{BB962C8B-B14F-4D97-AF65-F5344CB8AC3E}">
        <p14:creationId xmlns:p14="http://schemas.microsoft.com/office/powerpoint/2010/main" val="228131933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2.xml"/><Relationship Id="rId4" Type="http://schemas.microsoft.com/office/2007/relationships/hdphoto" Target="../media/hdphoto2.wdp"/></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4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4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4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microsoft.com/office/2007/relationships/hdphoto" Target="../media/hdphoto1.wdp"/></Relationships>
</file>

<file path=ppt/slides/_rels/slide5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5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558E6-1E06-4CBE-A644-7663F940CA66}"/>
              </a:ext>
            </a:extLst>
          </p:cNvPr>
          <p:cNvSpPr>
            <a:spLocks noGrp="1"/>
          </p:cNvSpPr>
          <p:nvPr>
            <p:ph type="ctrTitle"/>
          </p:nvPr>
        </p:nvSpPr>
        <p:spPr>
          <a:xfrm>
            <a:off x="3010285" y="2732529"/>
            <a:ext cx="3839832" cy="765052"/>
          </a:xfrm>
        </p:spPr>
        <p:txBody>
          <a:bodyPr>
            <a:noAutofit/>
          </a:bodyPr>
          <a:lstStyle/>
          <a:p>
            <a:pPr algn="l"/>
            <a:r>
              <a:rPr lang="en-IN" dirty="0">
                <a:solidFill>
                  <a:schemeClr val="bg1"/>
                </a:solidFill>
                <a:latin typeface="Arial Black" pitchFamily="34" charset="0"/>
                <a:cs typeface="Arial" pitchFamily="34" charset="0"/>
              </a:rPr>
              <a:t>Gen-AI</a:t>
            </a:r>
            <a:endParaRPr lang="en-US" dirty="0">
              <a:solidFill>
                <a:schemeClr val="bg1"/>
              </a:solidFill>
              <a:latin typeface="Arial Black" pitchFamily="34" charset="0"/>
              <a:cs typeface="Arial" pitchFamily="34" charset="0"/>
            </a:endParaRPr>
          </a:p>
        </p:txBody>
      </p:sp>
    </p:spTree>
    <p:extLst>
      <p:ext uri="{BB962C8B-B14F-4D97-AF65-F5344CB8AC3E}">
        <p14:creationId xmlns:p14="http://schemas.microsoft.com/office/powerpoint/2010/main" val="473857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a:extLst>
            <a:ext uri="{FF2B5EF4-FFF2-40B4-BE49-F238E27FC236}">
              <a16:creationId xmlns:a16="http://schemas.microsoft.com/office/drawing/2014/main" id="{2081186D-FD38-4504-06AE-DA236FA0565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0FA14DB-4C27-67E8-E6D9-1A6442114ED5}"/>
              </a:ext>
            </a:extLst>
          </p:cNvPr>
          <p:cNvSpPr>
            <a:spLocks noGrp="1"/>
          </p:cNvSpPr>
          <p:nvPr>
            <p:ph type="title"/>
          </p:nvPr>
        </p:nvSpPr>
        <p:spPr>
          <a:xfrm>
            <a:off x="342900" y="345834"/>
            <a:ext cx="11474926" cy="730798"/>
          </a:xfrm>
        </p:spPr>
        <p:txBody>
          <a:bodyPr>
            <a:normAutofit/>
          </a:bodyPr>
          <a:lstStyle/>
          <a:p>
            <a:r>
              <a:rPr lang="en-US" sz="3000" dirty="0">
                <a:solidFill>
                  <a:srgbClr val="000398"/>
                </a:solidFill>
                <a:latin typeface="Arial Black" pitchFamily="34" charset="0"/>
              </a:rPr>
              <a:t>1. Arithmetic Operators</a:t>
            </a:r>
          </a:p>
        </p:txBody>
      </p:sp>
      <p:sp>
        <p:nvSpPr>
          <p:cNvPr id="3" name="Content Placeholder 2">
            <a:extLst>
              <a:ext uri="{FF2B5EF4-FFF2-40B4-BE49-F238E27FC236}">
                <a16:creationId xmlns:a16="http://schemas.microsoft.com/office/drawing/2014/main" id="{981BA8D0-21BD-0FD4-C0FC-7976956D5283}"/>
              </a:ext>
            </a:extLst>
          </p:cNvPr>
          <p:cNvSpPr>
            <a:spLocks noGrp="1"/>
          </p:cNvSpPr>
          <p:nvPr>
            <p:ph idx="1"/>
          </p:nvPr>
        </p:nvSpPr>
        <p:spPr>
          <a:xfrm>
            <a:off x="342900" y="1076632"/>
            <a:ext cx="11474926" cy="5435534"/>
          </a:xfrm>
        </p:spPr>
        <p:txBody>
          <a:bodyPr numCol="2">
            <a:normAutofit/>
          </a:bodyPr>
          <a:lstStyle/>
          <a:p>
            <a:pPr>
              <a:lnSpc>
                <a:spcPct val="120000"/>
              </a:lnSpc>
              <a:spcBef>
                <a:spcPts val="0"/>
              </a:spcBef>
            </a:pPr>
            <a:r>
              <a:rPr lang="en-US" sz="2400" dirty="0"/>
              <a:t>Arithmetic operators are used for performing mathematical calculations.</a:t>
            </a:r>
          </a:p>
          <a:p>
            <a:pPr>
              <a:lnSpc>
                <a:spcPct val="120000"/>
              </a:lnSpc>
              <a:spcBef>
                <a:spcPts val="0"/>
              </a:spcBef>
            </a:pPr>
            <a:r>
              <a:rPr lang="en-US" sz="2400" dirty="0"/>
              <a:t>Addition (+): Adds two operands.</a:t>
            </a:r>
          </a:p>
          <a:p>
            <a:pPr>
              <a:lnSpc>
                <a:spcPct val="120000"/>
              </a:lnSpc>
              <a:spcBef>
                <a:spcPts val="0"/>
              </a:spcBef>
            </a:pPr>
            <a:r>
              <a:rPr lang="en-US" sz="2400" dirty="0"/>
              <a:t>Subtraction (-): Subtracts the second operand from the first.</a:t>
            </a:r>
          </a:p>
          <a:p>
            <a:pPr>
              <a:lnSpc>
                <a:spcPct val="120000"/>
              </a:lnSpc>
              <a:spcBef>
                <a:spcPts val="0"/>
              </a:spcBef>
            </a:pPr>
            <a:r>
              <a:rPr lang="en-US" sz="2400" dirty="0"/>
              <a:t>Multiplication (*): Multiplies two operands.</a:t>
            </a:r>
          </a:p>
          <a:p>
            <a:pPr>
              <a:lnSpc>
                <a:spcPct val="120000"/>
              </a:lnSpc>
              <a:spcBef>
                <a:spcPts val="0"/>
              </a:spcBef>
            </a:pPr>
            <a:r>
              <a:rPr lang="en-US" sz="2400" dirty="0"/>
              <a:t>Division (/): Divides the first operand by the second, returning a float.</a:t>
            </a:r>
          </a:p>
          <a:p>
            <a:pPr>
              <a:lnSpc>
                <a:spcPct val="120000"/>
              </a:lnSpc>
              <a:spcBef>
                <a:spcPts val="0"/>
              </a:spcBef>
            </a:pPr>
            <a:r>
              <a:rPr lang="en-US" sz="2400" dirty="0"/>
              <a:t>Modulus (%): Returns the remainder of the division.</a:t>
            </a:r>
          </a:p>
          <a:p>
            <a:pPr>
              <a:lnSpc>
                <a:spcPct val="120000"/>
              </a:lnSpc>
              <a:spcBef>
                <a:spcPts val="0"/>
              </a:spcBef>
            </a:pPr>
            <a:r>
              <a:rPr lang="en-US" sz="2400" dirty="0"/>
              <a:t>Exponentiation (**): Raises the first operand to the power of the second.</a:t>
            </a:r>
          </a:p>
          <a:p>
            <a:pPr>
              <a:lnSpc>
                <a:spcPct val="120000"/>
              </a:lnSpc>
              <a:spcBef>
                <a:spcPts val="0"/>
              </a:spcBef>
            </a:pPr>
            <a:r>
              <a:rPr lang="en-US" sz="2400" dirty="0"/>
              <a:t>Floor Division (//): Divides and returns the largest integer less than or equal to result</a:t>
            </a:r>
            <a:endParaRPr lang="en-IN" sz="2400" dirty="0"/>
          </a:p>
        </p:txBody>
      </p:sp>
      <p:pic>
        <p:nvPicPr>
          <p:cNvPr id="4" name="Picture 3">
            <a:extLst>
              <a:ext uri="{FF2B5EF4-FFF2-40B4-BE49-F238E27FC236}">
                <a16:creationId xmlns:a16="http://schemas.microsoft.com/office/drawing/2014/main" id="{C2E9A087-393D-FD72-F45E-680FEDAE793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096812" y="1986455"/>
            <a:ext cx="5752288" cy="4525711"/>
          </a:xfrm>
          <a:prstGeom prst="rect">
            <a:avLst/>
          </a:prstGeom>
        </p:spPr>
      </p:pic>
    </p:spTree>
    <p:extLst>
      <p:ext uri="{BB962C8B-B14F-4D97-AF65-F5344CB8AC3E}">
        <p14:creationId xmlns:p14="http://schemas.microsoft.com/office/powerpoint/2010/main" val="30139188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a:extLst>
            <a:ext uri="{FF2B5EF4-FFF2-40B4-BE49-F238E27FC236}">
              <a16:creationId xmlns:a16="http://schemas.microsoft.com/office/drawing/2014/main" id="{1EFF6FB4-EB31-39B6-5003-C30F36356B5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BF13E5E-7F1C-00ED-8F07-6406B5A92EA8}"/>
              </a:ext>
            </a:extLst>
          </p:cNvPr>
          <p:cNvSpPr>
            <a:spLocks noGrp="1"/>
          </p:cNvSpPr>
          <p:nvPr>
            <p:ph type="title"/>
          </p:nvPr>
        </p:nvSpPr>
        <p:spPr>
          <a:xfrm>
            <a:off x="342900" y="345834"/>
            <a:ext cx="11474926" cy="730798"/>
          </a:xfrm>
        </p:spPr>
        <p:txBody>
          <a:bodyPr>
            <a:normAutofit/>
          </a:bodyPr>
          <a:lstStyle/>
          <a:p>
            <a:r>
              <a:rPr lang="en-US" sz="3000" dirty="0">
                <a:solidFill>
                  <a:srgbClr val="000398"/>
                </a:solidFill>
                <a:latin typeface="Arial Black" pitchFamily="34" charset="0"/>
              </a:rPr>
              <a:t>2. Comparison Operators</a:t>
            </a:r>
          </a:p>
        </p:txBody>
      </p:sp>
      <p:sp>
        <p:nvSpPr>
          <p:cNvPr id="3" name="Content Placeholder 2">
            <a:extLst>
              <a:ext uri="{FF2B5EF4-FFF2-40B4-BE49-F238E27FC236}">
                <a16:creationId xmlns:a16="http://schemas.microsoft.com/office/drawing/2014/main" id="{76FC74A4-C444-700E-954B-DCC905BFCC75}"/>
              </a:ext>
            </a:extLst>
          </p:cNvPr>
          <p:cNvSpPr>
            <a:spLocks noGrp="1"/>
          </p:cNvSpPr>
          <p:nvPr>
            <p:ph idx="1"/>
          </p:nvPr>
        </p:nvSpPr>
        <p:spPr>
          <a:xfrm>
            <a:off x="342900" y="1076632"/>
            <a:ext cx="11474926" cy="5435534"/>
          </a:xfrm>
        </p:spPr>
        <p:txBody>
          <a:bodyPr numCol="2">
            <a:normAutofit/>
          </a:bodyPr>
          <a:lstStyle/>
          <a:p>
            <a:pPr>
              <a:lnSpc>
                <a:spcPct val="120000"/>
              </a:lnSpc>
              <a:spcBef>
                <a:spcPts val="0"/>
              </a:spcBef>
            </a:pPr>
            <a:r>
              <a:rPr lang="en-US" sz="2400" dirty="0"/>
              <a:t>Comparison operators compare two values and return a Boolean value.</a:t>
            </a:r>
          </a:p>
          <a:p>
            <a:pPr>
              <a:lnSpc>
                <a:spcPct val="120000"/>
              </a:lnSpc>
              <a:spcBef>
                <a:spcPts val="0"/>
              </a:spcBef>
            </a:pPr>
            <a:r>
              <a:rPr lang="en-US" sz="2400" dirty="0"/>
              <a:t>Equal to (==): Checks if two operands are equal.</a:t>
            </a:r>
          </a:p>
          <a:p>
            <a:pPr>
              <a:lnSpc>
                <a:spcPct val="120000"/>
              </a:lnSpc>
              <a:spcBef>
                <a:spcPts val="0"/>
              </a:spcBef>
            </a:pPr>
            <a:r>
              <a:rPr lang="en-US" sz="2400" dirty="0"/>
              <a:t>Not equal to (!=): Checks if two operands are not equal.</a:t>
            </a:r>
          </a:p>
          <a:p>
            <a:pPr>
              <a:lnSpc>
                <a:spcPct val="120000"/>
              </a:lnSpc>
              <a:spcBef>
                <a:spcPts val="0"/>
              </a:spcBef>
            </a:pPr>
            <a:r>
              <a:rPr lang="en-US" sz="2400" dirty="0"/>
              <a:t>Less than (&lt;): Checks if the left operand is less than the right.</a:t>
            </a:r>
          </a:p>
          <a:p>
            <a:pPr>
              <a:lnSpc>
                <a:spcPct val="120000"/>
              </a:lnSpc>
              <a:spcBef>
                <a:spcPts val="0"/>
              </a:spcBef>
            </a:pPr>
            <a:r>
              <a:rPr lang="en-US" sz="2400" dirty="0"/>
              <a:t>Less than or equal to (&lt;=): Checks if the left operand is less than or equal to the right.</a:t>
            </a:r>
          </a:p>
          <a:p>
            <a:pPr>
              <a:lnSpc>
                <a:spcPct val="120000"/>
              </a:lnSpc>
              <a:spcBef>
                <a:spcPts val="0"/>
              </a:spcBef>
            </a:pPr>
            <a:r>
              <a:rPr lang="en-US" sz="2400" dirty="0"/>
              <a:t>Greater than (&gt;): Checks if the left operand is greater than the right.</a:t>
            </a:r>
          </a:p>
          <a:p>
            <a:pPr>
              <a:lnSpc>
                <a:spcPct val="120000"/>
              </a:lnSpc>
              <a:spcBef>
                <a:spcPts val="0"/>
              </a:spcBef>
            </a:pPr>
            <a:r>
              <a:rPr lang="en-US" sz="2400" dirty="0"/>
              <a:t>Greater than or equal to (&gt;=): Checks if left operand is greater than or equal to right.</a:t>
            </a:r>
          </a:p>
          <a:p>
            <a:pPr>
              <a:lnSpc>
                <a:spcPct val="120000"/>
              </a:lnSpc>
              <a:spcBef>
                <a:spcPts val="0"/>
              </a:spcBef>
            </a:pPr>
            <a:endParaRPr lang="en-IN" sz="2400" dirty="0"/>
          </a:p>
        </p:txBody>
      </p:sp>
      <p:pic>
        <p:nvPicPr>
          <p:cNvPr id="5" name="Picture 4">
            <a:extLst>
              <a:ext uri="{FF2B5EF4-FFF2-40B4-BE49-F238E27FC236}">
                <a16:creationId xmlns:a16="http://schemas.microsoft.com/office/drawing/2014/main" id="{A456226F-AFBA-D8CB-824C-3215DEA6A405}"/>
              </a:ext>
            </a:extLst>
          </p:cNvPr>
          <p:cNvPicPr>
            <a:picLocks noChangeAspect="1"/>
          </p:cNvPicPr>
          <p:nvPr/>
        </p:nvPicPr>
        <p:blipFill>
          <a:blip r:embed="rId3"/>
          <a:stretch>
            <a:fillRect/>
          </a:stretch>
        </p:blipFill>
        <p:spPr>
          <a:xfrm>
            <a:off x="6096000" y="2033752"/>
            <a:ext cx="5753100" cy="4478414"/>
          </a:xfrm>
          <a:prstGeom prst="rect">
            <a:avLst/>
          </a:prstGeom>
        </p:spPr>
      </p:pic>
    </p:spTree>
    <p:extLst>
      <p:ext uri="{BB962C8B-B14F-4D97-AF65-F5344CB8AC3E}">
        <p14:creationId xmlns:p14="http://schemas.microsoft.com/office/powerpoint/2010/main" val="11520160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a:extLst>
            <a:ext uri="{FF2B5EF4-FFF2-40B4-BE49-F238E27FC236}">
              <a16:creationId xmlns:a16="http://schemas.microsoft.com/office/drawing/2014/main" id="{48EDB37B-8614-CC2D-3C04-1F132BBF64A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526361-0660-0B13-CDDA-F81C64F843F9}"/>
              </a:ext>
            </a:extLst>
          </p:cNvPr>
          <p:cNvSpPr>
            <a:spLocks noGrp="1"/>
          </p:cNvSpPr>
          <p:nvPr>
            <p:ph type="title"/>
          </p:nvPr>
        </p:nvSpPr>
        <p:spPr>
          <a:xfrm>
            <a:off x="342900" y="345834"/>
            <a:ext cx="11474926" cy="730798"/>
          </a:xfrm>
        </p:spPr>
        <p:txBody>
          <a:bodyPr>
            <a:normAutofit/>
          </a:bodyPr>
          <a:lstStyle/>
          <a:p>
            <a:r>
              <a:rPr lang="en-US" sz="3000" dirty="0">
                <a:solidFill>
                  <a:srgbClr val="000398"/>
                </a:solidFill>
                <a:latin typeface="Arial Black" pitchFamily="34" charset="0"/>
              </a:rPr>
              <a:t>3. Logical Operators</a:t>
            </a:r>
          </a:p>
        </p:txBody>
      </p:sp>
      <p:sp>
        <p:nvSpPr>
          <p:cNvPr id="3" name="Content Placeholder 2">
            <a:extLst>
              <a:ext uri="{FF2B5EF4-FFF2-40B4-BE49-F238E27FC236}">
                <a16:creationId xmlns:a16="http://schemas.microsoft.com/office/drawing/2014/main" id="{D37BA69E-5161-AB83-3528-7AF677CCA4AD}"/>
              </a:ext>
            </a:extLst>
          </p:cNvPr>
          <p:cNvSpPr>
            <a:spLocks noGrp="1"/>
          </p:cNvSpPr>
          <p:nvPr>
            <p:ph idx="1"/>
          </p:nvPr>
        </p:nvSpPr>
        <p:spPr>
          <a:xfrm>
            <a:off x="342900" y="1076632"/>
            <a:ext cx="11474926" cy="5435534"/>
          </a:xfrm>
        </p:spPr>
        <p:txBody>
          <a:bodyPr numCol="2">
            <a:normAutofit/>
          </a:bodyPr>
          <a:lstStyle/>
          <a:p>
            <a:pPr>
              <a:lnSpc>
                <a:spcPct val="120000"/>
              </a:lnSpc>
              <a:spcBef>
                <a:spcPts val="0"/>
              </a:spcBef>
            </a:pPr>
            <a:r>
              <a:rPr lang="en-US" dirty="0" err="1"/>
              <a:t>Logocal</a:t>
            </a:r>
            <a:r>
              <a:rPr lang="en-US" dirty="0"/>
              <a:t> operators are used to combine conditional statements.</a:t>
            </a:r>
          </a:p>
          <a:p>
            <a:pPr>
              <a:lnSpc>
                <a:spcPct val="120000"/>
              </a:lnSpc>
              <a:spcBef>
                <a:spcPts val="0"/>
              </a:spcBef>
            </a:pPr>
            <a:r>
              <a:rPr lang="en-US" dirty="0"/>
              <a:t>AND (and): Returns True if </a:t>
            </a:r>
            <a:r>
              <a:rPr lang="en-US" b="1" dirty="0"/>
              <a:t>both statements are true</a:t>
            </a:r>
            <a:r>
              <a:rPr lang="en-US" dirty="0"/>
              <a:t>.</a:t>
            </a:r>
          </a:p>
          <a:p>
            <a:pPr>
              <a:lnSpc>
                <a:spcPct val="120000"/>
              </a:lnSpc>
              <a:spcBef>
                <a:spcPts val="0"/>
              </a:spcBef>
            </a:pPr>
            <a:r>
              <a:rPr lang="en-US" dirty="0"/>
              <a:t>OR (or): Returns True </a:t>
            </a:r>
            <a:r>
              <a:rPr lang="en-US" b="1" dirty="0"/>
              <a:t>if at least one statement is true</a:t>
            </a:r>
            <a:r>
              <a:rPr lang="en-US" dirty="0"/>
              <a:t>.</a:t>
            </a:r>
          </a:p>
          <a:p>
            <a:pPr>
              <a:lnSpc>
                <a:spcPct val="120000"/>
              </a:lnSpc>
              <a:spcBef>
                <a:spcPts val="0"/>
              </a:spcBef>
            </a:pPr>
            <a:r>
              <a:rPr lang="en-US" dirty="0"/>
              <a:t>NOT (not): Reverses the result, returns True </a:t>
            </a:r>
            <a:r>
              <a:rPr lang="en-US" b="1" dirty="0"/>
              <a:t>if the statement is false</a:t>
            </a:r>
            <a:r>
              <a:rPr lang="en-US" dirty="0"/>
              <a:t>.</a:t>
            </a:r>
            <a:endParaRPr lang="en-IN" dirty="0"/>
          </a:p>
        </p:txBody>
      </p:sp>
      <p:pic>
        <p:nvPicPr>
          <p:cNvPr id="6" name="Picture 5">
            <a:extLst>
              <a:ext uri="{FF2B5EF4-FFF2-40B4-BE49-F238E27FC236}">
                <a16:creationId xmlns:a16="http://schemas.microsoft.com/office/drawing/2014/main" id="{68D4600E-2D41-FF9D-E82E-AADA3191D119}"/>
              </a:ext>
            </a:extLst>
          </p:cNvPr>
          <p:cNvPicPr>
            <a:picLocks noChangeAspect="1"/>
          </p:cNvPicPr>
          <p:nvPr/>
        </p:nvPicPr>
        <p:blipFill>
          <a:blip r:embed="rId3"/>
          <a:stretch>
            <a:fillRect/>
          </a:stretch>
        </p:blipFill>
        <p:spPr>
          <a:xfrm>
            <a:off x="6095999" y="1076631"/>
            <a:ext cx="5837231" cy="5435533"/>
          </a:xfrm>
          <a:prstGeom prst="rect">
            <a:avLst/>
          </a:prstGeom>
        </p:spPr>
      </p:pic>
    </p:spTree>
    <p:extLst>
      <p:ext uri="{BB962C8B-B14F-4D97-AF65-F5344CB8AC3E}">
        <p14:creationId xmlns:p14="http://schemas.microsoft.com/office/powerpoint/2010/main" val="16462053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a:extLst>
            <a:ext uri="{FF2B5EF4-FFF2-40B4-BE49-F238E27FC236}">
              <a16:creationId xmlns:a16="http://schemas.microsoft.com/office/drawing/2014/main" id="{6E07D069-0588-0C32-0486-A683976572A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4ABAE08-8A4A-1CB8-ADE7-925832608400}"/>
              </a:ext>
            </a:extLst>
          </p:cNvPr>
          <p:cNvSpPr>
            <a:spLocks noGrp="1"/>
          </p:cNvSpPr>
          <p:nvPr>
            <p:ph type="title"/>
          </p:nvPr>
        </p:nvSpPr>
        <p:spPr>
          <a:xfrm>
            <a:off x="342900" y="345834"/>
            <a:ext cx="11474926" cy="730798"/>
          </a:xfrm>
        </p:spPr>
        <p:txBody>
          <a:bodyPr>
            <a:normAutofit/>
          </a:bodyPr>
          <a:lstStyle/>
          <a:p>
            <a:r>
              <a:rPr lang="en-US" sz="3000" dirty="0">
                <a:solidFill>
                  <a:srgbClr val="000398"/>
                </a:solidFill>
                <a:latin typeface="Arial Black" pitchFamily="34" charset="0"/>
              </a:rPr>
              <a:t>4. Bitwise Operators</a:t>
            </a:r>
          </a:p>
        </p:txBody>
      </p:sp>
      <p:sp>
        <p:nvSpPr>
          <p:cNvPr id="3" name="Content Placeholder 2">
            <a:extLst>
              <a:ext uri="{FF2B5EF4-FFF2-40B4-BE49-F238E27FC236}">
                <a16:creationId xmlns:a16="http://schemas.microsoft.com/office/drawing/2014/main" id="{74F07337-A8A9-3462-6AA6-11838FFB0370}"/>
              </a:ext>
            </a:extLst>
          </p:cNvPr>
          <p:cNvSpPr>
            <a:spLocks noGrp="1"/>
          </p:cNvSpPr>
          <p:nvPr>
            <p:ph idx="1"/>
          </p:nvPr>
        </p:nvSpPr>
        <p:spPr>
          <a:xfrm>
            <a:off x="342900" y="1076632"/>
            <a:ext cx="11474926" cy="5435534"/>
          </a:xfrm>
        </p:spPr>
        <p:txBody>
          <a:bodyPr numCol="2">
            <a:normAutofit/>
          </a:bodyPr>
          <a:lstStyle/>
          <a:p>
            <a:pPr>
              <a:lnSpc>
                <a:spcPct val="120000"/>
              </a:lnSpc>
              <a:spcBef>
                <a:spcPts val="0"/>
              </a:spcBef>
            </a:pPr>
            <a:r>
              <a:rPr lang="en-US" sz="2400" dirty="0"/>
              <a:t>Bitwise operators perform operations on bits and </a:t>
            </a:r>
            <a:r>
              <a:rPr lang="en-US" sz="2400" b="1" dirty="0"/>
              <a:t>used for low-level programming</a:t>
            </a:r>
            <a:r>
              <a:rPr lang="en-US" sz="2400" dirty="0"/>
              <a:t>.</a:t>
            </a:r>
          </a:p>
          <a:p>
            <a:pPr>
              <a:lnSpc>
                <a:spcPct val="120000"/>
              </a:lnSpc>
              <a:spcBef>
                <a:spcPts val="0"/>
              </a:spcBef>
            </a:pPr>
            <a:r>
              <a:rPr lang="en-US" sz="2400" dirty="0"/>
              <a:t>Bitwise AND (&amp;): Performs AND operation on each bit.</a:t>
            </a:r>
          </a:p>
          <a:p>
            <a:pPr>
              <a:lnSpc>
                <a:spcPct val="120000"/>
              </a:lnSpc>
              <a:spcBef>
                <a:spcPts val="0"/>
              </a:spcBef>
            </a:pPr>
            <a:r>
              <a:rPr lang="en-US" sz="2400" dirty="0"/>
              <a:t>Bitwise OR (|): Performs OR operation on each bit.</a:t>
            </a:r>
          </a:p>
          <a:p>
            <a:pPr>
              <a:lnSpc>
                <a:spcPct val="120000"/>
              </a:lnSpc>
              <a:spcBef>
                <a:spcPts val="0"/>
              </a:spcBef>
            </a:pPr>
            <a:r>
              <a:rPr lang="en-US" sz="2400" dirty="0"/>
              <a:t>Bitwise XOR (^): Performs XOR operation on each bit.</a:t>
            </a:r>
          </a:p>
          <a:p>
            <a:pPr>
              <a:lnSpc>
                <a:spcPct val="120000"/>
              </a:lnSpc>
              <a:spcBef>
                <a:spcPts val="0"/>
              </a:spcBef>
            </a:pPr>
            <a:r>
              <a:rPr lang="en-US" sz="2400" dirty="0"/>
              <a:t>Bitwise NOT (~): Inverts all bits.</a:t>
            </a:r>
          </a:p>
          <a:p>
            <a:pPr>
              <a:lnSpc>
                <a:spcPct val="120000"/>
              </a:lnSpc>
              <a:spcBef>
                <a:spcPts val="0"/>
              </a:spcBef>
            </a:pPr>
            <a:r>
              <a:rPr lang="en-US" sz="2400" dirty="0"/>
              <a:t>Left Shift (&lt;&lt;): Shifts bits to the left, filling with zeros from the right.</a:t>
            </a:r>
          </a:p>
          <a:p>
            <a:pPr>
              <a:lnSpc>
                <a:spcPct val="120000"/>
              </a:lnSpc>
              <a:spcBef>
                <a:spcPts val="0"/>
              </a:spcBef>
            </a:pPr>
            <a:r>
              <a:rPr lang="en-US" sz="2400" dirty="0"/>
              <a:t>Right Shift (&gt;&gt;): Shifts bits to the right.</a:t>
            </a:r>
            <a:endParaRPr lang="en-IN" sz="2400" dirty="0"/>
          </a:p>
        </p:txBody>
      </p:sp>
      <p:pic>
        <p:nvPicPr>
          <p:cNvPr id="5" name="Picture 4">
            <a:extLst>
              <a:ext uri="{FF2B5EF4-FFF2-40B4-BE49-F238E27FC236}">
                <a16:creationId xmlns:a16="http://schemas.microsoft.com/office/drawing/2014/main" id="{541AA249-BCBD-0EC1-0D8C-2330F35757C8}"/>
              </a:ext>
            </a:extLst>
          </p:cNvPr>
          <p:cNvPicPr>
            <a:picLocks noChangeAspect="1"/>
          </p:cNvPicPr>
          <p:nvPr/>
        </p:nvPicPr>
        <p:blipFill>
          <a:blip r:embed="rId3"/>
          <a:stretch>
            <a:fillRect/>
          </a:stretch>
        </p:blipFill>
        <p:spPr>
          <a:xfrm>
            <a:off x="6096000" y="1076632"/>
            <a:ext cx="5753100" cy="5435534"/>
          </a:xfrm>
          <a:prstGeom prst="rect">
            <a:avLst/>
          </a:prstGeom>
        </p:spPr>
      </p:pic>
    </p:spTree>
    <p:extLst>
      <p:ext uri="{BB962C8B-B14F-4D97-AF65-F5344CB8AC3E}">
        <p14:creationId xmlns:p14="http://schemas.microsoft.com/office/powerpoint/2010/main" val="24111765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a:extLst>
            <a:ext uri="{FF2B5EF4-FFF2-40B4-BE49-F238E27FC236}">
              <a16:creationId xmlns:a16="http://schemas.microsoft.com/office/drawing/2014/main" id="{F3534191-9432-B570-59AE-110FDF1C15B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F367C91-C5D2-2C4D-40E2-B77E0DC1EE9B}"/>
              </a:ext>
            </a:extLst>
          </p:cNvPr>
          <p:cNvSpPr>
            <a:spLocks noGrp="1"/>
          </p:cNvSpPr>
          <p:nvPr>
            <p:ph type="title"/>
          </p:nvPr>
        </p:nvSpPr>
        <p:spPr>
          <a:xfrm>
            <a:off x="342900" y="345834"/>
            <a:ext cx="11474926" cy="730798"/>
          </a:xfrm>
        </p:spPr>
        <p:txBody>
          <a:bodyPr>
            <a:normAutofit/>
          </a:bodyPr>
          <a:lstStyle/>
          <a:p>
            <a:r>
              <a:rPr lang="en-US" sz="3000" dirty="0">
                <a:solidFill>
                  <a:srgbClr val="000398"/>
                </a:solidFill>
                <a:latin typeface="Arial Black" pitchFamily="34" charset="0"/>
              </a:rPr>
              <a:t>5. Assignment Operators</a:t>
            </a:r>
          </a:p>
        </p:txBody>
      </p:sp>
      <p:sp>
        <p:nvSpPr>
          <p:cNvPr id="3" name="Content Placeholder 2">
            <a:extLst>
              <a:ext uri="{FF2B5EF4-FFF2-40B4-BE49-F238E27FC236}">
                <a16:creationId xmlns:a16="http://schemas.microsoft.com/office/drawing/2014/main" id="{D44EB872-2FA1-A2D9-F4FD-8AEEDE0FD20B}"/>
              </a:ext>
            </a:extLst>
          </p:cNvPr>
          <p:cNvSpPr>
            <a:spLocks noGrp="1"/>
          </p:cNvSpPr>
          <p:nvPr>
            <p:ph idx="1"/>
          </p:nvPr>
        </p:nvSpPr>
        <p:spPr>
          <a:xfrm>
            <a:off x="342900" y="1076632"/>
            <a:ext cx="11474926" cy="5435534"/>
          </a:xfrm>
        </p:spPr>
        <p:txBody>
          <a:bodyPr numCol="2">
            <a:normAutofit/>
          </a:bodyPr>
          <a:lstStyle/>
          <a:p>
            <a:pPr>
              <a:lnSpc>
                <a:spcPct val="120000"/>
              </a:lnSpc>
              <a:spcBef>
                <a:spcPts val="0"/>
              </a:spcBef>
            </a:pPr>
            <a:r>
              <a:rPr lang="en-US" sz="2400" dirty="0"/>
              <a:t>Assignment operators assign values to variables.</a:t>
            </a:r>
          </a:p>
          <a:p>
            <a:pPr>
              <a:lnSpc>
                <a:spcPct val="120000"/>
              </a:lnSpc>
              <a:spcBef>
                <a:spcPts val="0"/>
              </a:spcBef>
            </a:pPr>
            <a:r>
              <a:rPr lang="en-US" sz="2400" dirty="0"/>
              <a:t>Assignment (=): Assigns a value to a variable.</a:t>
            </a:r>
          </a:p>
          <a:p>
            <a:pPr>
              <a:lnSpc>
                <a:spcPct val="120000"/>
              </a:lnSpc>
              <a:spcBef>
                <a:spcPts val="0"/>
              </a:spcBef>
            </a:pPr>
            <a:r>
              <a:rPr lang="en-US" sz="2400" dirty="0"/>
              <a:t>Add and assign (+=): Adds and assigns the result to a variable.</a:t>
            </a:r>
          </a:p>
          <a:p>
            <a:pPr>
              <a:lnSpc>
                <a:spcPct val="120000"/>
              </a:lnSpc>
              <a:spcBef>
                <a:spcPts val="0"/>
              </a:spcBef>
            </a:pPr>
            <a:r>
              <a:rPr lang="en-US" sz="2400" dirty="0"/>
              <a:t>Subtract and assign (-=): Subtracts and assigns the result to a variable.</a:t>
            </a:r>
          </a:p>
          <a:p>
            <a:pPr>
              <a:lnSpc>
                <a:spcPct val="120000"/>
              </a:lnSpc>
              <a:spcBef>
                <a:spcPts val="0"/>
              </a:spcBef>
            </a:pPr>
            <a:r>
              <a:rPr lang="en-US" sz="2400" dirty="0"/>
              <a:t>Multiply and assign (*=): Multiplies and assigns the result to a variable.</a:t>
            </a:r>
          </a:p>
          <a:p>
            <a:pPr>
              <a:lnSpc>
                <a:spcPct val="120000"/>
              </a:lnSpc>
              <a:spcBef>
                <a:spcPts val="0"/>
              </a:spcBef>
            </a:pPr>
            <a:r>
              <a:rPr lang="en-US" sz="2400" dirty="0"/>
              <a:t>Divide and assign (/=): Divides and assigns the result to a variable.</a:t>
            </a:r>
            <a:endParaRPr lang="en-IN" sz="2400" dirty="0"/>
          </a:p>
        </p:txBody>
      </p:sp>
      <p:pic>
        <p:nvPicPr>
          <p:cNvPr id="5" name="Picture 4">
            <a:extLst>
              <a:ext uri="{FF2B5EF4-FFF2-40B4-BE49-F238E27FC236}">
                <a16:creationId xmlns:a16="http://schemas.microsoft.com/office/drawing/2014/main" id="{6E39204A-F2DC-6CD1-A068-810C7A976A0F}"/>
              </a:ext>
            </a:extLst>
          </p:cNvPr>
          <p:cNvPicPr>
            <a:picLocks noChangeAspect="1"/>
          </p:cNvPicPr>
          <p:nvPr/>
        </p:nvPicPr>
        <p:blipFill>
          <a:blip r:embed="rId3"/>
          <a:stretch>
            <a:fillRect/>
          </a:stretch>
        </p:blipFill>
        <p:spPr>
          <a:xfrm>
            <a:off x="6096000" y="1076632"/>
            <a:ext cx="5721826" cy="5435534"/>
          </a:xfrm>
          <a:prstGeom prst="rect">
            <a:avLst/>
          </a:prstGeom>
        </p:spPr>
      </p:pic>
    </p:spTree>
    <p:extLst>
      <p:ext uri="{BB962C8B-B14F-4D97-AF65-F5344CB8AC3E}">
        <p14:creationId xmlns:p14="http://schemas.microsoft.com/office/powerpoint/2010/main" val="21022329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a:extLst>
            <a:ext uri="{FF2B5EF4-FFF2-40B4-BE49-F238E27FC236}">
              <a16:creationId xmlns:a16="http://schemas.microsoft.com/office/drawing/2014/main" id="{BF1FEC35-508B-4D4F-079D-ED45E344A9E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354D899-B16F-4398-5719-78563A6B6565}"/>
              </a:ext>
            </a:extLst>
          </p:cNvPr>
          <p:cNvSpPr>
            <a:spLocks noGrp="1"/>
          </p:cNvSpPr>
          <p:nvPr>
            <p:ph type="title"/>
          </p:nvPr>
        </p:nvSpPr>
        <p:spPr>
          <a:xfrm>
            <a:off x="342900" y="345834"/>
            <a:ext cx="11474926" cy="730798"/>
          </a:xfrm>
        </p:spPr>
        <p:txBody>
          <a:bodyPr>
            <a:normAutofit/>
          </a:bodyPr>
          <a:lstStyle/>
          <a:p>
            <a:r>
              <a:rPr lang="en-US" sz="3000" dirty="0">
                <a:solidFill>
                  <a:srgbClr val="000398"/>
                </a:solidFill>
                <a:latin typeface="Arial Black" pitchFamily="34" charset="0"/>
              </a:rPr>
              <a:t>6. Identity Operators</a:t>
            </a:r>
          </a:p>
        </p:txBody>
      </p:sp>
      <p:sp>
        <p:nvSpPr>
          <p:cNvPr id="3" name="Content Placeholder 2">
            <a:extLst>
              <a:ext uri="{FF2B5EF4-FFF2-40B4-BE49-F238E27FC236}">
                <a16:creationId xmlns:a16="http://schemas.microsoft.com/office/drawing/2014/main" id="{3DEDB907-9A00-CAED-E1D5-C5538416F66E}"/>
              </a:ext>
            </a:extLst>
          </p:cNvPr>
          <p:cNvSpPr>
            <a:spLocks noGrp="1"/>
          </p:cNvSpPr>
          <p:nvPr>
            <p:ph idx="1"/>
          </p:nvPr>
        </p:nvSpPr>
        <p:spPr>
          <a:xfrm>
            <a:off x="342900" y="1076632"/>
            <a:ext cx="11474926" cy="5435534"/>
          </a:xfrm>
        </p:spPr>
        <p:txBody>
          <a:bodyPr numCol="2">
            <a:normAutofit/>
          </a:bodyPr>
          <a:lstStyle/>
          <a:p>
            <a:pPr>
              <a:lnSpc>
                <a:spcPct val="120000"/>
              </a:lnSpc>
              <a:spcBef>
                <a:spcPts val="0"/>
              </a:spcBef>
            </a:pPr>
            <a:r>
              <a:rPr lang="en-US" dirty="0"/>
              <a:t>Identity operators check whether two variables point to the same object in memory. id(variable)</a:t>
            </a:r>
          </a:p>
          <a:p>
            <a:pPr>
              <a:lnSpc>
                <a:spcPct val="120000"/>
              </a:lnSpc>
              <a:spcBef>
                <a:spcPts val="0"/>
              </a:spcBef>
            </a:pPr>
            <a:r>
              <a:rPr lang="en-US" dirty="0"/>
              <a:t>Identity (is): Returns True if both variables point to the same object.</a:t>
            </a:r>
          </a:p>
          <a:p>
            <a:pPr>
              <a:lnSpc>
                <a:spcPct val="120000"/>
              </a:lnSpc>
              <a:spcBef>
                <a:spcPts val="0"/>
              </a:spcBef>
            </a:pPr>
            <a:r>
              <a:rPr lang="en-US" dirty="0"/>
              <a:t>Not identity (is not): Returns True if both variables do not point to the same object.</a:t>
            </a:r>
            <a:endParaRPr lang="en-IN" dirty="0"/>
          </a:p>
        </p:txBody>
      </p:sp>
      <p:pic>
        <p:nvPicPr>
          <p:cNvPr id="5" name="Picture 4">
            <a:extLst>
              <a:ext uri="{FF2B5EF4-FFF2-40B4-BE49-F238E27FC236}">
                <a16:creationId xmlns:a16="http://schemas.microsoft.com/office/drawing/2014/main" id="{987CD0F7-306A-EBE6-5650-3C5F6136EFA2}"/>
              </a:ext>
            </a:extLst>
          </p:cNvPr>
          <p:cNvPicPr>
            <a:picLocks noChangeAspect="1"/>
          </p:cNvPicPr>
          <p:nvPr/>
        </p:nvPicPr>
        <p:blipFill>
          <a:blip r:embed="rId3"/>
          <a:stretch>
            <a:fillRect/>
          </a:stretch>
        </p:blipFill>
        <p:spPr>
          <a:xfrm>
            <a:off x="6096000" y="1076630"/>
            <a:ext cx="5721826" cy="5435535"/>
          </a:xfrm>
          <a:prstGeom prst="rect">
            <a:avLst/>
          </a:prstGeom>
        </p:spPr>
      </p:pic>
    </p:spTree>
    <p:extLst>
      <p:ext uri="{BB962C8B-B14F-4D97-AF65-F5344CB8AC3E}">
        <p14:creationId xmlns:p14="http://schemas.microsoft.com/office/powerpoint/2010/main" val="23616878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a:extLst>
            <a:ext uri="{FF2B5EF4-FFF2-40B4-BE49-F238E27FC236}">
              <a16:creationId xmlns:a16="http://schemas.microsoft.com/office/drawing/2014/main" id="{459B2EE6-574B-255A-118F-1BB593EBE8D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DFDC8CE-E870-3BFC-8AA2-DE910D9E9928}"/>
              </a:ext>
            </a:extLst>
          </p:cNvPr>
          <p:cNvSpPr>
            <a:spLocks noGrp="1"/>
          </p:cNvSpPr>
          <p:nvPr>
            <p:ph type="title"/>
          </p:nvPr>
        </p:nvSpPr>
        <p:spPr>
          <a:xfrm>
            <a:off x="342900" y="345834"/>
            <a:ext cx="11474926" cy="730798"/>
          </a:xfrm>
        </p:spPr>
        <p:txBody>
          <a:bodyPr>
            <a:normAutofit/>
          </a:bodyPr>
          <a:lstStyle/>
          <a:p>
            <a:r>
              <a:rPr lang="en-US" sz="3000" dirty="0">
                <a:solidFill>
                  <a:srgbClr val="000398"/>
                </a:solidFill>
                <a:latin typeface="Arial Black" pitchFamily="34" charset="0"/>
              </a:rPr>
              <a:t>7. Membership Operators</a:t>
            </a:r>
          </a:p>
        </p:txBody>
      </p:sp>
      <p:sp>
        <p:nvSpPr>
          <p:cNvPr id="3" name="Content Placeholder 2">
            <a:extLst>
              <a:ext uri="{FF2B5EF4-FFF2-40B4-BE49-F238E27FC236}">
                <a16:creationId xmlns:a16="http://schemas.microsoft.com/office/drawing/2014/main" id="{193EDD19-481A-8827-6478-443C3F8BBBED}"/>
              </a:ext>
            </a:extLst>
          </p:cNvPr>
          <p:cNvSpPr>
            <a:spLocks noGrp="1"/>
          </p:cNvSpPr>
          <p:nvPr>
            <p:ph idx="1"/>
          </p:nvPr>
        </p:nvSpPr>
        <p:spPr>
          <a:xfrm>
            <a:off x="342900" y="1076632"/>
            <a:ext cx="11474926" cy="5435534"/>
          </a:xfrm>
        </p:spPr>
        <p:txBody>
          <a:bodyPr numCol="2">
            <a:normAutofit/>
          </a:bodyPr>
          <a:lstStyle/>
          <a:p>
            <a:pPr>
              <a:lnSpc>
                <a:spcPct val="120000"/>
              </a:lnSpc>
              <a:spcBef>
                <a:spcPts val="0"/>
              </a:spcBef>
            </a:pPr>
            <a:r>
              <a:rPr lang="en-US" dirty="0"/>
              <a:t>Membership operators test for membership in sequences like lists, strings, or tuples.</a:t>
            </a:r>
          </a:p>
          <a:p>
            <a:pPr>
              <a:lnSpc>
                <a:spcPct val="120000"/>
              </a:lnSpc>
              <a:spcBef>
                <a:spcPts val="0"/>
              </a:spcBef>
            </a:pPr>
            <a:r>
              <a:rPr lang="en-US" dirty="0"/>
              <a:t>In (in): Returns True </a:t>
            </a:r>
            <a:r>
              <a:rPr lang="en-US" b="1" dirty="0"/>
              <a:t>if a value is found in a sequence</a:t>
            </a:r>
            <a:r>
              <a:rPr lang="en-US" dirty="0"/>
              <a:t>.</a:t>
            </a:r>
          </a:p>
          <a:p>
            <a:pPr>
              <a:lnSpc>
                <a:spcPct val="120000"/>
              </a:lnSpc>
              <a:spcBef>
                <a:spcPts val="0"/>
              </a:spcBef>
            </a:pPr>
            <a:r>
              <a:rPr lang="en-US" dirty="0"/>
              <a:t>Not in (not in): Returns True </a:t>
            </a:r>
            <a:r>
              <a:rPr lang="en-US" b="1" dirty="0"/>
              <a:t>if a value is not found in a sequence</a:t>
            </a:r>
            <a:r>
              <a:rPr lang="en-US" dirty="0"/>
              <a:t>.</a:t>
            </a:r>
            <a:endParaRPr lang="en-IN" dirty="0"/>
          </a:p>
        </p:txBody>
      </p:sp>
      <p:pic>
        <p:nvPicPr>
          <p:cNvPr id="5" name="Picture 4">
            <a:extLst>
              <a:ext uri="{FF2B5EF4-FFF2-40B4-BE49-F238E27FC236}">
                <a16:creationId xmlns:a16="http://schemas.microsoft.com/office/drawing/2014/main" id="{A56C02DD-AF7B-7768-E160-7E1BFC811C3A}"/>
              </a:ext>
            </a:extLst>
          </p:cNvPr>
          <p:cNvPicPr>
            <a:picLocks noChangeAspect="1"/>
          </p:cNvPicPr>
          <p:nvPr/>
        </p:nvPicPr>
        <p:blipFill>
          <a:blip r:embed="rId3"/>
          <a:stretch>
            <a:fillRect/>
          </a:stretch>
        </p:blipFill>
        <p:spPr>
          <a:xfrm>
            <a:off x="6096000" y="1076632"/>
            <a:ext cx="5753100" cy="5435534"/>
          </a:xfrm>
          <a:prstGeom prst="rect">
            <a:avLst/>
          </a:prstGeom>
        </p:spPr>
      </p:pic>
    </p:spTree>
    <p:extLst>
      <p:ext uri="{BB962C8B-B14F-4D97-AF65-F5344CB8AC3E}">
        <p14:creationId xmlns:p14="http://schemas.microsoft.com/office/powerpoint/2010/main" val="11010288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a:extLst>
            <a:ext uri="{FF2B5EF4-FFF2-40B4-BE49-F238E27FC236}">
              <a16:creationId xmlns:a16="http://schemas.microsoft.com/office/drawing/2014/main" id="{7CD39447-97CC-67FC-C40F-49E1F308EE7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72AE9CE-5A2D-0BA1-007B-7B67668D1A31}"/>
              </a:ext>
            </a:extLst>
          </p:cNvPr>
          <p:cNvSpPr>
            <a:spLocks noGrp="1"/>
          </p:cNvSpPr>
          <p:nvPr>
            <p:ph type="title"/>
          </p:nvPr>
        </p:nvSpPr>
        <p:spPr>
          <a:xfrm>
            <a:off x="342900" y="345834"/>
            <a:ext cx="11474926" cy="730798"/>
          </a:xfrm>
        </p:spPr>
        <p:txBody>
          <a:bodyPr>
            <a:normAutofit/>
          </a:bodyPr>
          <a:lstStyle/>
          <a:p>
            <a:r>
              <a:rPr lang="en-US" sz="3000" dirty="0">
                <a:solidFill>
                  <a:srgbClr val="000398"/>
                </a:solidFill>
                <a:latin typeface="Arial Black" pitchFamily="34" charset="0"/>
              </a:rPr>
              <a:t>Operators in Python</a:t>
            </a:r>
          </a:p>
        </p:txBody>
      </p:sp>
      <p:sp>
        <p:nvSpPr>
          <p:cNvPr id="3" name="Content Placeholder 2">
            <a:extLst>
              <a:ext uri="{FF2B5EF4-FFF2-40B4-BE49-F238E27FC236}">
                <a16:creationId xmlns:a16="http://schemas.microsoft.com/office/drawing/2014/main" id="{ED92485B-BC87-9C2E-F659-F02F2F629DCE}"/>
              </a:ext>
            </a:extLst>
          </p:cNvPr>
          <p:cNvSpPr>
            <a:spLocks noGrp="1"/>
          </p:cNvSpPr>
          <p:nvPr>
            <p:ph idx="1"/>
          </p:nvPr>
        </p:nvSpPr>
        <p:spPr>
          <a:xfrm>
            <a:off x="342900" y="1076632"/>
            <a:ext cx="11474926" cy="5435534"/>
          </a:xfrm>
        </p:spPr>
        <p:txBody>
          <a:bodyPr numCol="3">
            <a:normAutofit fontScale="47500" lnSpcReduction="20000"/>
          </a:bodyPr>
          <a:lstStyle/>
          <a:p>
            <a:pPr marL="0" indent="0">
              <a:lnSpc>
                <a:spcPct val="120000"/>
              </a:lnSpc>
              <a:spcBef>
                <a:spcPts val="0"/>
              </a:spcBef>
              <a:buNone/>
            </a:pPr>
            <a:r>
              <a:rPr lang="en-IN" dirty="0"/>
              <a:t># Arithmetic Operators</a:t>
            </a:r>
          </a:p>
          <a:p>
            <a:pPr marL="0" indent="0">
              <a:lnSpc>
                <a:spcPct val="120000"/>
              </a:lnSpc>
              <a:spcBef>
                <a:spcPts val="0"/>
              </a:spcBef>
              <a:buNone/>
            </a:pPr>
            <a:r>
              <a:rPr lang="en-IN" dirty="0"/>
              <a:t>a = 10</a:t>
            </a:r>
          </a:p>
          <a:p>
            <a:pPr marL="0" indent="0">
              <a:lnSpc>
                <a:spcPct val="120000"/>
              </a:lnSpc>
              <a:spcBef>
                <a:spcPts val="0"/>
              </a:spcBef>
              <a:buNone/>
            </a:pPr>
            <a:r>
              <a:rPr lang="en-IN" dirty="0"/>
              <a:t>b = 3</a:t>
            </a:r>
          </a:p>
          <a:p>
            <a:pPr marL="0" indent="0">
              <a:lnSpc>
                <a:spcPct val="120000"/>
              </a:lnSpc>
              <a:spcBef>
                <a:spcPts val="0"/>
              </a:spcBef>
              <a:buNone/>
            </a:pPr>
            <a:endParaRPr lang="en-IN" dirty="0"/>
          </a:p>
          <a:p>
            <a:pPr marL="0" indent="0">
              <a:lnSpc>
                <a:spcPct val="120000"/>
              </a:lnSpc>
              <a:spcBef>
                <a:spcPts val="0"/>
              </a:spcBef>
              <a:buNone/>
            </a:pPr>
            <a:r>
              <a:rPr lang="en-IN" dirty="0"/>
              <a:t>print("Arithmetic Operations:")</a:t>
            </a:r>
          </a:p>
          <a:p>
            <a:pPr marL="0" indent="0">
              <a:lnSpc>
                <a:spcPct val="120000"/>
              </a:lnSpc>
              <a:spcBef>
                <a:spcPts val="0"/>
              </a:spcBef>
              <a:buNone/>
            </a:pPr>
            <a:r>
              <a:rPr lang="en-IN" dirty="0"/>
              <a:t>print(f"{a} + {b} = {a + b}")     # Addition</a:t>
            </a:r>
          </a:p>
          <a:p>
            <a:pPr marL="0" indent="0">
              <a:lnSpc>
                <a:spcPct val="120000"/>
              </a:lnSpc>
              <a:spcBef>
                <a:spcPts val="0"/>
              </a:spcBef>
              <a:buNone/>
            </a:pPr>
            <a:r>
              <a:rPr lang="en-IN" dirty="0"/>
              <a:t>print(f"{a} - {b} = {a - b}")     # Subtraction</a:t>
            </a:r>
          </a:p>
          <a:p>
            <a:pPr marL="0" indent="0">
              <a:lnSpc>
                <a:spcPct val="120000"/>
              </a:lnSpc>
              <a:spcBef>
                <a:spcPts val="0"/>
              </a:spcBef>
              <a:buNone/>
            </a:pPr>
            <a:r>
              <a:rPr lang="en-IN" dirty="0"/>
              <a:t>print(f"{a} * {b} = {a * b}")     # Multiplication</a:t>
            </a:r>
          </a:p>
          <a:p>
            <a:pPr marL="0" indent="0">
              <a:lnSpc>
                <a:spcPct val="120000"/>
              </a:lnSpc>
              <a:spcBef>
                <a:spcPts val="0"/>
              </a:spcBef>
              <a:buNone/>
            </a:pPr>
            <a:r>
              <a:rPr lang="en-IN" dirty="0"/>
              <a:t>print(f"{a} / {b} = {a / b}")     # Division</a:t>
            </a:r>
          </a:p>
          <a:p>
            <a:pPr marL="0" indent="0">
              <a:lnSpc>
                <a:spcPct val="120000"/>
              </a:lnSpc>
              <a:spcBef>
                <a:spcPts val="0"/>
              </a:spcBef>
              <a:buNone/>
            </a:pPr>
            <a:r>
              <a:rPr lang="en-IN" dirty="0"/>
              <a:t>print(f"{a} % {b} = {a % b}")     # Modulus</a:t>
            </a:r>
          </a:p>
          <a:p>
            <a:pPr marL="0" indent="0">
              <a:lnSpc>
                <a:spcPct val="120000"/>
              </a:lnSpc>
              <a:spcBef>
                <a:spcPts val="0"/>
              </a:spcBef>
              <a:buNone/>
            </a:pPr>
            <a:r>
              <a:rPr lang="en-IN" dirty="0"/>
              <a:t>print(f"{a} ** {b} = {a ** b}")   # Exponentiation</a:t>
            </a:r>
          </a:p>
          <a:p>
            <a:pPr marL="0" indent="0">
              <a:lnSpc>
                <a:spcPct val="120000"/>
              </a:lnSpc>
              <a:spcBef>
                <a:spcPts val="0"/>
              </a:spcBef>
              <a:buNone/>
            </a:pPr>
            <a:r>
              <a:rPr lang="en-IN" dirty="0"/>
              <a:t>print(f"{a} // {b} = {a // b}")   # Floor Division</a:t>
            </a:r>
          </a:p>
          <a:p>
            <a:pPr marL="0" indent="0">
              <a:lnSpc>
                <a:spcPct val="120000"/>
              </a:lnSpc>
              <a:spcBef>
                <a:spcPts val="0"/>
              </a:spcBef>
              <a:buNone/>
            </a:pPr>
            <a:endParaRPr lang="en-IN" dirty="0"/>
          </a:p>
          <a:p>
            <a:pPr marL="0" indent="0">
              <a:lnSpc>
                <a:spcPct val="120000"/>
              </a:lnSpc>
              <a:spcBef>
                <a:spcPts val="0"/>
              </a:spcBef>
              <a:buNone/>
            </a:pPr>
            <a:r>
              <a:rPr lang="en-IN" dirty="0"/>
              <a:t># Comparison Operators</a:t>
            </a:r>
          </a:p>
          <a:p>
            <a:pPr marL="0" indent="0">
              <a:lnSpc>
                <a:spcPct val="120000"/>
              </a:lnSpc>
              <a:spcBef>
                <a:spcPts val="0"/>
              </a:spcBef>
              <a:buNone/>
            </a:pPr>
            <a:r>
              <a:rPr lang="en-IN" dirty="0"/>
              <a:t>print("\</a:t>
            </a:r>
            <a:r>
              <a:rPr lang="en-IN" dirty="0" err="1"/>
              <a:t>nComparison</a:t>
            </a:r>
            <a:r>
              <a:rPr lang="en-IN" dirty="0"/>
              <a:t> Operations:")</a:t>
            </a:r>
          </a:p>
          <a:p>
            <a:pPr marL="0" indent="0">
              <a:lnSpc>
                <a:spcPct val="120000"/>
              </a:lnSpc>
              <a:spcBef>
                <a:spcPts val="0"/>
              </a:spcBef>
              <a:buNone/>
            </a:pPr>
            <a:r>
              <a:rPr lang="en-IN" dirty="0"/>
              <a:t>print(f"{a} == {b}: {a == b}")    # Equal to</a:t>
            </a:r>
          </a:p>
          <a:p>
            <a:pPr marL="0" indent="0">
              <a:lnSpc>
                <a:spcPct val="120000"/>
              </a:lnSpc>
              <a:spcBef>
                <a:spcPts val="0"/>
              </a:spcBef>
              <a:buNone/>
            </a:pPr>
            <a:r>
              <a:rPr lang="en-IN" dirty="0"/>
              <a:t>print(f"{a} != {b}: {a != b}")    # Not equal to</a:t>
            </a:r>
          </a:p>
          <a:p>
            <a:pPr marL="0" indent="0">
              <a:lnSpc>
                <a:spcPct val="120000"/>
              </a:lnSpc>
              <a:spcBef>
                <a:spcPts val="0"/>
              </a:spcBef>
              <a:buNone/>
            </a:pPr>
            <a:r>
              <a:rPr lang="en-IN" dirty="0"/>
              <a:t>print(f"{a} &lt; {b}: {a &lt; b}")      # Less than</a:t>
            </a:r>
          </a:p>
          <a:p>
            <a:pPr marL="0" indent="0">
              <a:lnSpc>
                <a:spcPct val="120000"/>
              </a:lnSpc>
              <a:spcBef>
                <a:spcPts val="0"/>
              </a:spcBef>
              <a:buNone/>
            </a:pPr>
            <a:r>
              <a:rPr lang="en-IN" dirty="0"/>
              <a:t>print(f"{a} &lt;= {b}: {a &lt;= b}")    # Less than or equal to</a:t>
            </a:r>
          </a:p>
          <a:p>
            <a:pPr marL="0" indent="0">
              <a:lnSpc>
                <a:spcPct val="120000"/>
              </a:lnSpc>
              <a:spcBef>
                <a:spcPts val="0"/>
              </a:spcBef>
              <a:buNone/>
            </a:pPr>
            <a:r>
              <a:rPr lang="en-IN" dirty="0"/>
              <a:t>print(f"{a} &gt; {b}: {a &gt; b}")      # Greater than</a:t>
            </a:r>
          </a:p>
          <a:p>
            <a:pPr marL="0" indent="0">
              <a:lnSpc>
                <a:spcPct val="120000"/>
              </a:lnSpc>
              <a:spcBef>
                <a:spcPts val="0"/>
              </a:spcBef>
              <a:buNone/>
            </a:pPr>
            <a:r>
              <a:rPr lang="en-IN" dirty="0"/>
              <a:t>print(f"{a} &gt;= {b}: {a &gt;= b}")    # Greater than or equal to</a:t>
            </a:r>
          </a:p>
          <a:p>
            <a:pPr marL="0" indent="0">
              <a:lnSpc>
                <a:spcPct val="120000"/>
              </a:lnSpc>
              <a:spcBef>
                <a:spcPts val="0"/>
              </a:spcBef>
              <a:buNone/>
            </a:pPr>
            <a:endParaRPr lang="en-IN" dirty="0"/>
          </a:p>
          <a:p>
            <a:pPr marL="0" indent="0">
              <a:lnSpc>
                <a:spcPct val="120000"/>
              </a:lnSpc>
              <a:spcBef>
                <a:spcPts val="0"/>
              </a:spcBef>
              <a:buNone/>
            </a:pPr>
            <a:r>
              <a:rPr lang="en-IN" dirty="0"/>
              <a:t># Logical Operators</a:t>
            </a:r>
          </a:p>
          <a:p>
            <a:pPr marL="0" indent="0">
              <a:lnSpc>
                <a:spcPct val="120000"/>
              </a:lnSpc>
              <a:spcBef>
                <a:spcPts val="0"/>
              </a:spcBef>
              <a:buNone/>
            </a:pPr>
            <a:r>
              <a:rPr lang="en-IN" dirty="0"/>
              <a:t>x = True</a:t>
            </a:r>
          </a:p>
          <a:p>
            <a:pPr marL="0" indent="0">
              <a:lnSpc>
                <a:spcPct val="120000"/>
              </a:lnSpc>
              <a:spcBef>
                <a:spcPts val="0"/>
              </a:spcBef>
              <a:buNone/>
            </a:pPr>
            <a:r>
              <a:rPr lang="en-IN" dirty="0"/>
              <a:t>y = False</a:t>
            </a:r>
          </a:p>
          <a:p>
            <a:pPr marL="0" indent="0">
              <a:lnSpc>
                <a:spcPct val="120000"/>
              </a:lnSpc>
              <a:spcBef>
                <a:spcPts val="0"/>
              </a:spcBef>
              <a:buNone/>
            </a:pPr>
            <a:endParaRPr lang="en-IN" dirty="0"/>
          </a:p>
          <a:p>
            <a:pPr marL="0" indent="0">
              <a:lnSpc>
                <a:spcPct val="120000"/>
              </a:lnSpc>
              <a:spcBef>
                <a:spcPts val="0"/>
              </a:spcBef>
              <a:buNone/>
            </a:pPr>
            <a:r>
              <a:rPr lang="en-IN" dirty="0"/>
              <a:t>print("\</a:t>
            </a:r>
            <a:r>
              <a:rPr lang="en-IN" dirty="0" err="1"/>
              <a:t>nLogical</a:t>
            </a:r>
            <a:r>
              <a:rPr lang="en-IN" dirty="0"/>
              <a:t> Operations:")</a:t>
            </a:r>
          </a:p>
          <a:p>
            <a:pPr marL="0" indent="0">
              <a:lnSpc>
                <a:spcPct val="120000"/>
              </a:lnSpc>
              <a:spcBef>
                <a:spcPts val="0"/>
              </a:spcBef>
              <a:buNone/>
            </a:pPr>
            <a:r>
              <a:rPr lang="en-IN" dirty="0"/>
              <a:t>print(</a:t>
            </a:r>
            <a:r>
              <a:rPr lang="en-IN" dirty="0" err="1"/>
              <a:t>f"x</a:t>
            </a:r>
            <a:r>
              <a:rPr lang="en-IN" dirty="0"/>
              <a:t> and y: {x and y}")      # AND</a:t>
            </a:r>
          </a:p>
          <a:p>
            <a:pPr marL="0" indent="0">
              <a:lnSpc>
                <a:spcPct val="120000"/>
              </a:lnSpc>
              <a:spcBef>
                <a:spcPts val="0"/>
              </a:spcBef>
              <a:buNone/>
            </a:pPr>
            <a:r>
              <a:rPr lang="en-IN" dirty="0"/>
              <a:t>print(</a:t>
            </a:r>
            <a:r>
              <a:rPr lang="en-IN" dirty="0" err="1"/>
              <a:t>f"x</a:t>
            </a:r>
            <a:r>
              <a:rPr lang="en-IN" dirty="0"/>
              <a:t> or y: {x or y}")        # OR</a:t>
            </a:r>
          </a:p>
          <a:p>
            <a:pPr marL="0" indent="0">
              <a:lnSpc>
                <a:spcPct val="120000"/>
              </a:lnSpc>
              <a:spcBef>
                <a:spcPts val="0"/>
              </a:spcBef>
              <a:buNone/>
            </a:pPr>
            <a:r>
              <a:rPr lang="en-IN" dirty="0"/>
              <a:t>print(</a:t>
            </a:r>
            <a:r>
              <a:rPr lang="en-IN" dirty="0" err="1"/>
              <a:t>f"not</a:t>
            </a:r>
            <a:r>
              <a:rPr lang="en-IN" dirty="0"/>
              <a:t> x: {not x}")          # NOT</a:t>
            </a:r>
          </a:p>
          <a:p>
            <a:pPr marL="0" indent="0">
              <a:lnSpc>
                <a:spcPct val="120000"/>
              </a:lnSpc>
              <a:spcBef>
                <a:spcPts val="0"/>
              </a:spcBef>
              <a:buNone/>
            </a:pPr>
            <a:endParaRPr lang="en-IN" dirty="0"/>
          </a:p>
          <a:p>
            <a:pPr marL="0" indent="0">
              <a:lnSpc>
                <a:spcPct val="120000"/>
              </a:lnSpc>
              <a:spcBef>
                <a:spcPts val="0"/>
              </a:spcBef>
              <a:buNone/>
            </a:pPr>
            <a:r>
              <a:rPr lang="en-IN" dirty="0"/>
              <a:t># Bitwise Operators</a:t>
            </a:r>
          </a:p>
          <a:p>
            <a:pPr marL="0" indent="0">
              <a:lnSpc>
                <a:spcPct val="120000"/>
              </a:lnSpc>
              <a:spcBef>
                <a:spcPts val="0"/>
              </a:spcBef>
              <a:buNone/>
            </a:pPr>
            <a:r>
              <a:rPr lang="en-IN" dirty="0"/>
              <a:t>c = 5   # (binary: 0101)</a:t>
            </a:r>
          </a:p>
          <a:p>
            <a:pPr marL="0" indent="0">
              <a:lnSpc>
                <a:spcPct val="120000"/>
              </a:lnSpc>
              <a:spcBef>
                <a:spcPts val="0"/>
              </a:spcBef>
              <a:buNone/>
            </a:pPr>
            <a:r>
              <a:rPr lang="en-IN" dirty="0"/>
              <a:t>d = 3   # (binary: 0011)</a:t>
            </a:r>
          </a:p>
          <a:p>
            <a:pPr marL="0" indent="0">
              <a:lnSpc>
                <a:spcPct val="120000"/>
              </a:lnSpc>
              <a:spcBef>
                <a:spcPts val="0"/>
              </a:spcBef>
              <a:buNone/>
            </a:pPr>
            <a:endParaRPr lang="en-IN" dirty="0"/>
          </a:p>
          <a:p>
            <a:pPr marL="0" indent="0">
              <a:lnSpc>
                <a:spcPct val="120000"/>
              </a:lnSpc>
              <a:spcBef>
                <a:spcPts val="0"/>
              </a:spcBef>
              <a:buNone/>
            </a:pPr>
            <a:r>
              <a:rPr lang="en-IN" dirty="0"/>
              <a:t>print("\</a:t>
            </a:r>
            <a:r>
              <a:rPr lang="en-IN" dirty="0" err="1"/>
              <a:t>nBitwise</a:t>
            </a:r>
            <a:r>
              <a:rPr lang="en-IN" dirty="0"/>
              <a:t> Operations:")</a:t>
            </a:r>
          </a:p>
          <a:p>
            <a:pPr marL="0" indent="0">
              <a:lnSpc>
                <a:spcPct val="120000"/>
              </a:lnSpc>
              <a:spcBef>
                <a:spcPts val="0"/>
              </a:spcBef>
              <a:buNone/>
            </a:pPr>
            <a:r>
              <a:rPr lang="en-IN" dirty="0"/>
              <a:t>print(</a:t>
            </a:r>
            <a:r>
              <a:rPr lang="en-IN" dirty="0" err="1"/>
              <a:t>f"c</a:t>
            </a:r>
            <a:r>
              <a:rPr lang="en-IN" dirty="0"/>
              <a:t> &amp; d = {c &amp; d}")         # Bitwise AND</a:t>
            </a:r>
          </a:p>
          <a:p>
            <a:pPr marL="0" indent="0">
              <a:lnSpc>
                <a:spcPct val="120000"/>
              </a:lnSpc>
              <a:spcBef>
                <a:spcPts val="0"/>
              </a:spcBef>
              <a:buNone/>
            </a:pPr>
            <a:r>
              <a:rPr lang="en-IN" dirty="0"/>
              <a:t>print(</a:t>
            </a:r>
            <a:r>
              <a:rPr lang="en-IN" dirty="0" err="1"/>
              <a:t>f"c</a:t>
            </a:r>
            <a:r>
              <a:rPr lang="en-IN" dirty="0"/>
              <a:t> | d = {c | d}")         # Bitwise OR</a:t>
            </a:r>
          </a:p>
          <a:p>
            <a:pPr marL="0" indent="0">
              <a:lnSpc>
                <a:spcPct val="120000"/>
              </a:lnSpc>
              <a:spcBef>
                <a:spcPts val="0"/>
              </a:spcBef>
              <a:buNone/>
            </a:pPr>
            <a:r>
              <a:rPr lang="en-IN" dirty="0"/>
              <a:t>print(</a:t>
            </a:r>
            <a:r>
              <a:rPr lang="en-IN" dirty="0" err="1"/>
              <a:t>f"c</a:t>
            </a:r>
            <a:r>
              <a:rPr lang="en-IN" dirty="0"/>
              <a:t> ^ d = {c ^ d}")         # Bitwise XOR</a:t>
            </a:r>
          </a:p>
          <a:p>
            <a:pPr marL="0" indent="0">
              <a:lnSpc>
                <a:spcPct val="120000"/>
              </a:lnSpc>
              <a:spcBef>
                <a:spcPts val="0"/>
              </a:spcBef>
              <a:buNone/>
            </a:pPr>
            <a:r>
              <a:rPr lang="en-IN" dirty="0"/>
              <a:t>print(</a:t>
            </a:r>
            <a:r>
              <a:rPr lang="en-IN" dirty="0" err="1"/>
              <a:t>f"~c</a:t>
            </a:r>
            <a:r>
              <a:rPr lang="en-IN" dirty="0"/>
              <a:t> = {~c}")                # Bitwise NOT (inverts bits)</a:t>
            </a:r>
          </a:p>
          <a:p>
            <a:pPr marL="0" indent="0">
              <a:lnSpc>
                <a:spcPct val="120000"/>
              </a:lnSpc>
              <a:spcBef>
                <a:spcPts val="0"/>
              </a:spcBef>
              <a:buNone/>
            </a:pPr>
            <a:r>
              <a:rPr lang="en-IN" dirty="0"/>
              <a:t>print(</a:t>
            </a:r>
            <a:r>
              <a:rPr lang="en-IN" dirty="0" err="1"/>
              <a:t>f"c</a:t>
            </a:r>
            <a:r>
              <a:rPr lang="en-IN" dirty="0"/>
              <a:t> &lt;&lt; 1 = {c &lt;&lt; 1}")       # Left Shift</a:t>
            </a:r>
          </a:p>
          <a:p>
            <a:pPr marL="0" indent="0">
              <a:lnSpc>
                <a:spcPct val="120000"/>
              </a:lnSpc>
              <a:spcBef>
                <a:spcPts val="0"/>
              </a:spcBef>
              <a:buNone/>
            </a:pPr>
            <a:r>
              <a:rPr lang="en-IN" dirty="0"/>
              <a:t>print(</a:t>
            </a:r>
            <a:r>
              <a:rPr lang="en-IN" dirty="0" err="1"/>
              <a:t>f"c</a:t>
            </a:r>
            <a:r>
              <a:rPr lang="en-IN" dirty="0"/>
              <a:t> &gt;&gt; 1 = {c &gt;&gt; 1}")       # Right Shift</a:t>
            </a:r>
          </a:p>
          <a:p>
            <a:pPr marL="0" indent="0">
              <a:lnSpc>
                <a:spcPct val="120000"/>
              </a:lnSpc>
              <a:spcBef>
                <a:spcPts val="0"/>
              </a:spcBef>
              <a:buNone/>
            </a:pPr>
            <a:endParaRPr lang="en-IN" dirty="0"/>
          </a:p>
          <a:p>
            <a:pPr marL="0" indent="0">
              <a:lnSpc>
                <a:spcPct val="120000"/>
              </a:lnSpc>
              <a:spcBef>
                <a:spcPts val="0"/>
              </a:spcBef>
              <a:buNone/>
            </a:pPr>
            <a:r>
              <a:rPr lang="en-IN" dirty="0"/>
              <a:t># Assignment Operators</a:t>
            </a:r>
          </a:p>
          <a:p>
            <a:pPr marL="0" indent="0">
              <a:lnSpc>
                <a:spcPct val="120000"/>
              </a:lnSpc>
              <a:spcBef>
                <a:spcPts val="0"/>
              </a:spcBef>
              <a:buNone/>
            </a:pPr>
            <a:r>
              <a:rPr lang="en-IN" dirty="0"/>
              <a:t>e = 10</a:t>
            </a:r>
          </a:p>
          <a:p>
            <a:pPr marL="0" indent="0">
              <a:lnSpc>
                <a:spcPct val="120000"/>
              </a:lnSpc>
              <a:spcBef>
                <a:spcPts val="0"/>
              </a:spcBef>
              <a:buNone/>
            </a:pPr>
            <a:endParaRPr lang="en-IN" dirty="0"/>
          </a:p>
          <a:p>
            <a:pPr marL="0" indent="0">
              <a:lnSpc>
                <a:spcPct val="120000"/>
              </a:lnSpc>
              <a:spcBef>
                <a:spcPts val="0"/>
              </a:spcBef>
              <a:buNone/>
            </a:pPr>
            <a:r>
              <a:rPr lang="en-IN" dirty="0"/>
              <a:t>print("\</a:t>
            </a:r>
            <a:r>
              <a:rPr lang="en-IN" dirty="0" err="1"/>
              <a:t>nAssignment</a:t>
            </a:r>
            <a:r>
              <a:rPr lang="en-IN" dirty="0"/>
              <a:t> Operations:")</a:t>
            </a:r>
          </a:p>
          <a:p>
            <a:pPr marL="0" indent="0">
              <a:lnSpc>
                <a:spcPct val="120000"/>
              </a:lnSpc>
              <a:spcBef>
                <a:spcPts val="0"/>
              </a:spcBef>
              <a:buNone/>
            </a:pPr>
            <a:r>
              <a:rPr lang="en-IN" dirty="0"/>
              <a:t>e += 5   # Equivalent to e = e + 5</a:t>
            </a:r>
          </a:p>
          <a:p>
            <a:pPr marL="0" indent="0">
              <a:lnSpc>
                <a:spcPct val="120000"/>
              </a:lnSpc>
              <a:spcBef>
                <a:spcPts val="0"/>
              </a:spcBef>
              <a:buNone/>
            </a:pPr>
            <a:r>
              <a:rPr lang="en-IN" dirty="0"/>
              <a:t>print(</a:t>
            </a:r>
            <a:r>
              <a:rPr lang="en-IN" dirty="0" err="1"/>
              <a:t>f"e</a:t>
            </a:r>
            <a:r>
              <a:rPr lang="en-IN" dirty="0"/>
              <a:t> after += 5 : {e}")</a:t>
            </a:r>
          </a:p>
          <a:p>
            <a:pPr marL="0" indent="0">
              <a:lnSpc>
                <a:spcPct val="120000"/>
              </a:lnSpc>
              <a:spcBef>
                <a:spcPts val="0"/>
              </a:spcBef>
              <a:buNone/>
            </a:pPr>
            <a:endParaRPr lang="en-IN" dirty="0"/>
          </a:p>
          <a:p>
            <a:pPr marL="0" indent="0">
              <a:lnSpc>
                <a:spcPct val="120000"/>
              </a:lnSpc>
              <a:spcBef>
                <a:spcPts val="0"/>
              </a:spcBef>
              <a:buNone/>
            </a:pPr>
            <a:r>
              <a:rPr lang="en-IN" dirty="0"/>
              <a:t>e -= 3   # Equivalent to e = e - 3</a:t>
            </a:r>
          </a:p>
          <a:p>
            <a:pPr marL="0" indent="0">
              <a:lnSpc>
                <a:spcPct val="120000"/>
              </a:lnSpc>
              <a:spcBef>
                <a:spcPts val="0"/>
              </a:spcBef>
              <a:buNone/>
            </a:pPr>
            <a:r>
              <a:rPr lang="en-IN" dirty="0"/>
              <a:t>print(</a:t>
            </a:r>
            <a:r>
              <a:rPr lang="en-IN" dirty="0" err="1"/>
              <a:t>f"e</a:t>
            </a:r>
            <a:r>
              <a:rPr lang="en-IN" dirty="0"/>
              <a:t> after -= 3 : {e}")</a:t>
            </a:r>
          </a:p>
          <a:p>
            <a:pPr marL="0" indent="0">
              <a:lnSpc>
                <a:spcPct val="120000"/>
              </a:lnSpc>
              <a:spcBef>
                <a:spcPts val="0"/>
              </a:spcBef>
              <a:buNone/>
            </a:pPr>
            <a:endParaRPr lang="en-IN" dirty="0"/>
          </a:p>
          <a:p>
            <a:pPr marL="0" indent="0">
              <a:lnSpc>
                <a:spcPct val="120000"/>
              </a:lnSpc>
              <a:spcBef>
                <a:spcPts val="0"/>
              </a:spcBef>
              <a:buNone/>
            </a:pPr>
            <a:r>
              <a:rPr lang="en-IN" dirty="0"/>
              <a:t># Identity Operators</a:t>
            </a:r>
          </a:p>
          <a:p>
            <a:pPr marL="0" indent="0">
              <a:lnSpc>
                <a:spcPct val="120000"/>
              </a:lnSpc>
              <a:spcBef>
                <a:spcPts val="0"/>
              </a:spcBef>
              <a:buNone/>
            </a:pPr>
            <a:r>
              <a:rPr lang="en-IN" dirty="0"/>
              <a:t>f = [1, 2, 3]</a:t>
            </a:r>
          </a:p>
          <a:p>
            <a:pPr marL="0" indent="0">
              <a:lnSpc>
                <a:spcPct val="120000"/>
              </a:lnSpc>
              <a:spcBef>
                <a:spcPts val="0"/>
              </a:spcBef>
              <a:buNone/>
            </a:pPr>
            <a:r>
              <a:rPr lang="en-IN" dirty="0"/>
              <a:t>g = f</a:t>
            </a:r>
          </a:p>
          <a:p>
            <a:pPr marL="0" indent="0">
              <a:lnSpc>
                <a:spcPct val="120000"/>
              </a:lnSpc>
              <a:spcBef>
                <a:spcPts val="0"/>
              </a:spcBef>
              <a:buNone/>
            </a:pPr>
            <a:endParaRPr lang="en-IN" dirty="0"/>
          </a:p>
          <a:p>
            <a:pPr marL="0" indent="0">
              <a:lnSpc>
                <a:spcPct val="120000"/>
              </a:lnSpc>
              <a:spcBef>
                <a:spcPts val="0"/>
              </a:spcBef>
              <a:buNone/>
            </a:pPr>
            <a:r>
              <a:rPr lang="en-IN" dirty="0"/>
              <a:t>print("\</a:t>
            </a:r>
            <a:r>
              <a:rPr lang="en-IN" dirty="0" err="1"/>
              <a:t>nIdentity</a:t>
            </a:r>
            <a:r>
              <a:rPr lang="en-IN" dirty="0"/>
              <a:t> Operations:")</a:t>
            </a:r>
          </a:p>
          <a:p>
            <a:pPr marL="0" indent="0">
              <a:lnSpc>
                <a:spcPct val="120000"/>
              </a:lnSpc>
              <a:spcBef>
                <a:spcPts val="0"/>
              </a:spcBef>
              <a:buNone/>
            </a:pPr>
            <a:r>
              <a:rPr lang="en-IN" dirty="0"/>
              <a:t>print(</a:t>
            </a:r>
            <a:r>
              <a:rPr lang="en-IN" dirty="0" err="1"/>
              <a:t>f"f</a:t>
            </a:r>
            <a:r>
              <a:rPr lang="en-IN" dirty="0"/>
              <a:t> is g : {f is g}")       # True, both refer to same object</a:t>
            </a:r>
          </a:p>
          <a:p>
            <a:pPr marL="0" indent="0">
              <a:lnSpc>
                <a:spcPct val="120000"/>
              </a:lnSpc>
              <a:spcBef>
                <a:spcPts val="0"/>
              </a:spcBef>
              <a:buNone/>
            </a:pPr>
            <a:endParaRPr lang="en-IN" dirty="0"/>
          </a:p>
          <a:p>
            <a:pPr marL="0" indent="0">
              <a:lnSpc>
                <a:spcPct val="120000"/>
              </a:lnSpc>
              <a:spcBef>
                <a:spcPts val="0"/>
              </a:spcBef>
              <a:buNone/>
            </a:pPr>
            <a:r>
              <a:rPr lang="en-IN" dirty="0"/>
              <a:t>h = f[:]</a:t>
            </a:r>
          </a:p>
          <a:p>
            <a:pPr marL="0" indent="0">
              <a:lnSpc>
                <a:spcPct val="120000"/>
              </a:lnSpc>
              <a:spcBef>
                <a:spcPts val="0"/>
              </a:spcBef>
              <a:buNone/>
            </a:pPr>
            <a:r>
              <a:rPr lang="en-IN" dirty="0"/>
              <a:t>print(</a:t>
            </a:r>
            <a:r>
              <a:rPr lang="en-IN" dirty="0" err="1"/>
              <a:t>f"f</a:t>
            </a:r>
            <a:r>
              <a:rPr lang="en-IN" dirty="0"/>
              <a:t> is h : {f is h}")       # False, h is a copy of f</a:t>
            </a:r>
          </a:p>
          <a:p>
            <a:pPr marL="0" indent="0">
              <a:lnSpc>
                <a:spcPct val="120000"/>
              </a:lnSpc>
              <a:spcBef>
                <a:spcPts val="0"/>
              </a:spcBef>
              <a:buNone/>
            </a:pPr>
            <a:endParaRPr lang="en-IN" dirty="0"/>
          </a:p>
          <a:p>
            <a:pPr marL="0" indent="0">
              <a:lnSpc>
                <a:spcPct val="120000"/>
              </a:lnSpc>
              <a:spcBef>
                <a:spcPts val="0"/>
              </a:spcBef>
              <a:buNone/>
            </a:pPr>
            <a:r>
              <a:rPr lang="en-IN" dirty="0"/>
              <a:t># Membership Operators</a:t>
            </a:r>
          </a:p>
          <a:p>
            <a:pPr marL="0" indent="0">
              <a:lnSpc>
                <a:spcPct val="120000"/>
              </a:lnSpc>
              <a:spcBef>
                <a:spcPts val="0"/>
              </a:spcBef>
              <a:buNone/>
            </a:pPr>
            <a:r>
              <a:rPr lang="en-IN" dirty="0"/>
              <a:t>list1 = [1, 2, 3, 4]</a:t>
            </a:r>
          </a:p>
          <a:p>
            <a:pPr marL="0" indent="0">
              <a:lnSpc>
                <a:spcPct val="120000"/>
              </a:lnSpc>
              <a:spcBef>
                <a:spcPts val="0"/>
              </a:spcBef>
              <a:buNone/>
            </a:pPr>
            <a:endParaRPr lang="en-IN" dirty="0"/>
          </a:p>
          <a:p>
            <a:pPr marL="0" indent="0">
              <a:lnSpc>
                <a:spcPct val="120000"/>
              </a:lnSpc>
              <a:spcBef>
                <a:spcPts val="0"/>
              </a:spcBef>
              <a:buNone/>
            </a:pPr>
            <a:r>
              <a:rPr lang="en-IN" dirty="0"/>
              <a:t>print("\</a:t>
            </a:r>
            <a:r>
              <a:rPr lang="en-IN" dirty="0" err="1"/>
              <a:t>nMembership</a:t>
            </a:r>
            <a:r>
              <a:rPr lang="en-IN" dirty="0"/>
              <a:t> Operations:")</a:t>
            </a:r>
          </a:p>
          <a:p>
            <a:pPr marL="0" indent="0">
              <a:lnSpc>
                <a:spcPct val="120000"/>
              </a:lnSpc>
              <a:spcBef>
                <a:spcPts val="0"/>
              </a:spcBef>
              <a:buNone/>
            </a:pPr>
            <a:r>
              <a:rPr lang="en-IN" dirty="0"/>
              <a:t>print("2 in list1:", 2 in list1)      # True, as 2 is in list1</a:t>
            </a:r>
          </a:p>
          <a:p>
            <a:pPr marL="0" indent="0">
              <a:lnSpc>
                <a:spcPct val="120000"/>
              </a:lnSpc>
              <a:spcBef>
                <a:spcPts val="0"/>
              </a:spcBef>
              <a:buNone/>
            </a:pPr>
            <a:r>
              <a:rPr lang="en-IN" dirty="0"/>
              <a:t>print("5 not in list1:", 5 not in list1)  # True, as 5 is not in list1</a:t>
            </a:r>
          </a:p>
        </p:txBody>
      </p:sp>
    </p:spTree>
    <p:extLst>
      <p:ext uri="{BB962C8B-B14F-4D97-AF65-F5344CB8AC3E}">
        <p14:creationId xmlns:p14="http://schemas.microsoft.com/office/powerpoint/2010/main" val="13548444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a:extLst>
            <a:ext uri="{FF2B5EF4-FFF2-40B4-BE49-F238E27FC236}">
              <a16:creationId xmlns:a16="http://schemas.microsoft.com/office/drawing/2014/main" id="{93D47C3B-0A4D-6B0F-3E75-72E3A87DE6D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2391FAA-8B78-06E1-4BA4-5F15E9A5CDC3}"/>
              </a:ext>
            </a:extLst>
          </p:cNvPr>
          <p:cNvSpPr>
            <a:spLocks noGrp="1"/>
          </p:cNvSpPr>
          <p:nvPr>
            <p:ph type="title"/>
          </p:nvPr>
        </p:nvSpPr>
        <p:spPr>
          <a:xfrm>
            <a:off x="342900" y="345834"/>
            <a:ext cx="11474926" cy="730798"/>
          </a:xfrm>
        </p:spPr>
        <p:txBody>
          <a:bodyPr>
            <a:normAutofit/>
          </a:bodyPr>
          <a:lstStyle/>
          <a:p>
            <a:r>
              <a:rPr lang="en-US" sz="3000" dirty="0">
                <a:solidFill>
                  <a:srgbClr val="000398"/>
                </a:solidFill>
                <a:latin typeface="Arial Black" pitchFamily="34" charset="0"/>
              </a:rPr>
              <a:t>Python Operators – Order of Precedence</a:t>
            </a:r>
          </a:p>
        </p:txBody>
      </p:sp>
      <p:pic>
        <p:nvPicPr>
          <p:cNvPr id="4" name="Content Placeholder 3">
            <a:extLst>
              <a:ext uri="{FF2B5EF4-FFF2-40B4-BE49-F238E27FC236}">
                <a16:creationId xmlns:a16="http://schemas.microsoft.com/office/drawing/2014/main" id="{565890C2-CFF4-45B8-2493-477AE9D07E40}"/>
              </a:ext>
            </a:extLst>
          </p:cNvPr>
          <p:cNvPicPr>
            <a:picLocks noGrp="1" noChangeAspect="1"/>
          </p:cNvPicPr>
          <p:nvPr>
            <p:ph idx="1"/>
          </p:nvPr>
        </p:nvPicPr>
        <p:blipFill>
          <a:blip r:embed="rId3">
            <a:extLst>
              <a:ext uri="{BEBA8EAE-BF5A-486C-A8C5-ECC9F3942E4B}">
                <a14:imgProps xmlns:a14="http://schemas.microsoft.com/office/drawing/2010/main">
                  <a14:imgLayer r:embed="rId4">
                    <a14:imgEffect>
                      <a14:sharpenSoften amount="50000"/>
                    </a14:imgEffect>
                    <a14:imgEffect>
                      <a14:saturation sat="400000"/>
                    </a14:imgEffect>
                    <a14:imgEffect>
                      <a14:brightnessContrast contrast="-40000"/>
                    </a14:imgEffect>
                  </a14:imgLayer>
                </a14:imgProps>
              </a:ext>
              <a:ext uri="{28A0092B-C50C-407E-A947-70E740481C1C}">
                <a14:useLocalDpi xmlns:a14="http://schemas.microsoft.com/office/drawing/2010/main" val="0"/>
              </a:ext>
            </a:extLst>
          </a:blip>
          <a:srcRect/>
          <a:stretch/>
        </p:blipFill>
        <p:spPr>
          <a:xfrm>
            <a:off x="342900" y="1076632"/>
            <a:ext cx="11474450" cy="5435534"/>
          </a:xfrm>
          <a:prstGeom prst="rect">
            <a:avLst/>
          </a:prstGeom>
        </p:spPr>
      </p:pic>
    </p:spTree>
    <p:extLst>
      <p:ext uri="{BB962C8B-B14F-4D97-AF65-F5344CB8AC3E}">
        <p14:creationId xmlns:p14="http://schemas.microsoft.com/office/powerpoint/2010/main" val="19908685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a:extLst>
            <a:ext uri="{FF2B5EF4-FFF2-40B4-BE49-F238E27FC236}">
              <a16:creationId xmlns:a16="http://schemas.microsoft.com/office/drawing/2014/main" id="{D4D6CD1E-0505-5F6D-A741-745AD95AE86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F332EF1-2D7C-1A74-B5A7-1DF5E150241F}"/>
              </a:ext>
            </a:extLst>
          </p:cNvPr>
          <p:cNvSpPr>
            <a:spLocks noGrp="1"/>
          </p:cNvSpPr>
          <p:nvPr>
            <p:ph type="title"/>
          </p:nvPr>
        </p:nvSpPr>
        <p:spPr>
          <a:xfrm>
            <a:off x="342900" y="345834"/>
            <a:ext cx="11474926" cy="730798"/>
          </a:xfrm>
        </p:spPr>
        <p:txBody>
          <a:bodyPr>
            <a:normAutofit/>
          </a:bodyPr>
          <a:lstStyle/>
          <a:p>
            <a:r>
              <a:rPr lang="en-US" sz="3000" dirty="0">
                <a:solidFill>
                  <a:srgbClr val="000398"/>
                </a:solidFill>
                <a:latin typeface="Arial Black" pitchFamily="34" charset="0"/>
              </a:rPr>
              <a:t>Branching Statements</a:t>
            </a:r>
          </a:p>
        </p:txBody>
      </p:sp>
      <p:pic>
        <p:nvPicPr>
          <p:cNvPr id="5" name="Content Placeholder 4">
            <a:extLst>
              <a:ext uri="{FF2B5EF4-FFF2-40B4-BE49-F238E27FC236}">
                <a16:creationId xmlns:a16="http://schemas.microsoft.com/office/drawing/2014/main" id="{A7F2D041-C4BE-CA72-5400-6792E456D4BE}"/>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358537" y="1096005"/>
            <a:ext cx="11474926" cy="5435534"/>
          </a:xfrm>
        </p:spPr>
      </p:pic>
    </p:spTree>
    <p:extLst>
      <p:ext uri="{BB962C8B-B14F-4D97-AF65-F5344CB8AC3E}">
        <p14:creationId xmlns:p14="http://schemas.microsoft.com/office/powerpoint/2010/main" val="17141362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a:extLst>
            <a:ext uri="{FF2B5EF4-FFF2-40B4-BE49-F238E27FC236}">
              <a16:creationId xmlns:a16="http://schemas.microsoft.com/office/drawing/2014/main" id="{D8A93A95-4AAF-4123-AC81-84ADE2E26B2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6975500-B60E-CAED-2119-83C7E49979BE}"/>
              </a:ext>
            </a:extLst>
          </p:cNvPr>
          <p:cNvSpPr>
            <a:spLocks noGrp="1"/>
          </p:cNvSpPr>
          <p:nvPr>
            <p:ph type="ctrTitle"/>
          </p:nvPr>
        </p:nvSpPr>
        <p:spPr>
          <a:xfrm>
            <a:off x="1948650" y="2663948"/>
            <a:ext cx="7303837" cy="765052"/>
          </a:xfrm>
        </p:spPr>
        <p:txBody>
          <a:bodyPr>
            <a:noAutofit/>
          </a:bodyPr>
          <a:lstStyle/>
          <a:p>
            <a:pPr algn="l"/>
            <a:r>
              <a:rPr lang="en-IN" dirty="0">
                <a:solidFill>
                  <a:schemeClr val="bg1"/>
                </a:solidFill>
                <a:latin typeface="Arial Black" pitchFamily="34" charset="0"/>
                <a:cs typeface="Arial" pitchFamily="34" charset="0"/>
              </a:rPr>
              <a:t>Day 2 - Python</a:t>
            </a:r>
            <a:endParaRPr lang="en-US" dirty="0">
              <a:solidFill>
                <a:schemeClr val="bg1"/>
              </a:solidFill>
              <a:latin typeface="Arial Black" pitchFamily="34" charset="0"/>
              <a:cs typeface="Arial" pitchFamily="34" charset="0"/>
            </a:endParaRPr>
          </a:p>
        </p:txBody>
      </p:sp>
    </p:spTree>
    <p:extLst>
      <p:ext uri="{BB962C8B-B14F-4D97-AF65-F5344CB8AC3E}">
        <p14:creationId xmlns:p14="http://schemas.microsoft.com/office/powerpoint/2010/main" val="30308807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a:extLst>
            <a:ext uri="{FF2B5EF4-FFF2-40B4-BE49-F238E27FC236}">
              <a16:creationId xmlns:a16="http://schemas.microsoft.com/office/drawing/2014/main" id="{2B416EE5-580A-C0BB-9269-FBBEF00732E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4003300-016A-399E-0AE8-5511B418DB7D}"/>
              </a:ext>
            </a:extLst>
          </p:cNvPr>
          <p:cNvSpPr>
            <a:spLocks noGrp="1"/>
          </p:cNvSpPr>
          <p:nvPr>
            <p:ph type="title"/>
          </p:nvPr>
        </p:nvSpPr>
        <p:spPr>
          <a:xfrm>
            <a:off x="342900" y="345834"/>
            <a:ext cx="11474926" cy="730798"/>
          </a:xfrm>
        </p:spPr>
        <p:txBody>
          <a:bodyPr>
            <a:normAutofit/>
          </a:bodyPr>
          <a:lstStyle/>
          <a:p>
            <a:r>
              <a:rPr lang="en-US" sz="3000" dirty="0">
                <a:solidFill>
                  <a:srgbClr val="000398"/>
                </a:solidFill>
                <a:latin typeface="Arial Black" pitchFamily="34" charset="0"/>
              </a:rPr>
              <a:t>Branching</a:t>
            </a:r>
          </a:p>
        </p:txBody>
      </p:sp>
      <p:sp>
        <p:nvSpPr>
          <p:cNvPr id="3" name="Content Placeholder 2">
            <a:extLst>
              <a:ext uri="{FF2B5EF4-FFF2-40B4-BE49-F238E27FC236}">
                <a16:creationId xmlns:a16="http://schemas.microsoft.com/office/drawing/2014/main" id="{F4211A4D-CB15-5691-C253-9081857AE5AE}"/>
              </a:ext>
            </a:extLst>
          </p:cNvPr>
          <p:cNvSpPr>
            <a:spLocks noGrp="1"/>
          </p:cNvSpPr>
          <p:nvPr>
            <p:ph idx="1"/>
          </p:nvPr>
        </p:nvSpPr>
        <p:spPr>
          <a:xfrm>
            <a:off x="342900" y="1076632"/>
            <a:ext cx="11474926" cy="5435534"/>
          </a:xfrm>
        </p:spPr>
        <p:txBody>
          <a:bodyPr numCol="1">
            <a:normAutofit/>
          </a:bodyPr>
          <a:lstStyle/>
          <a:p>
            <a:pPr>
              <a:lnSpc>
                <a:spcPct val="120000"/>
              </a:lnSpc>
              <a:spcBef>
                <a:spcPts val="0"/>
              </a:spcBef>
            </a:pPr>
            <a:r>
              <a:rPr lang="en-US" dirty="0"/>
              <a:t>Branching in Python allows the execution of specific blocks of code based on certain conditions.</a:t>
            </a:r>
          </a:p>
          <a:p>
            <a:pPr>
              <a:lnSpc>
                <a:spcPct val="120000"/>
              </a:lnSpc>
              <a:spcBef>
                <a:spcPts val="0"/>
              </a:spcBef>
            </a:pPr>
            <a:r>
              <a:rPr lang="en-US" dirty="0"/>
              <a:t>It allows different parts of a program to execute depending on whether specific conditions are met. </a:t>
            </a:r>
          </a:p>
          <a:p>
            <a:pPr>
              <a:lnSpc>
                <a:spcPct val="120000"/>
              </a:lnSpc>
              <a:spcBef>
                <a:spcPts val="0"/>
              </a:spcBef>
            </a:pPr>
            <a:r>
              <a:rPr lang="en-US" dirty="0"/>
              <a:t>This decision-making capability is essential for creating dynamic and responsive applications. </a:t>
            </a:r>
          </a:p>
          <a:p>
            <a:pPr>
              <a:lnSpc>
                <a:spcPct val="120000"/>
              </a:lnSpc>
              <a:spcBef>
                <a:spcPts val="0"/>
              </a:spcBef>
            </a:pPr>
            <a:r>
              <a:rPr lang="en-US" dirty="0"/>
              <a:t>Python's branching is implemented using conditional statements such as if, if-else, and if-</a:t>
            </a:r>
            <a:r>
              <a:rPr lang="en-US" dirty="0" err="1"/>
              <a:t>elif</a:t>
            </a:r>
            <a:r>
              <a:rPr lang="en-US" dirty="0"/>
              <a:t>-else.</a:t>
            </a:r>
          </a:p>
          <a:p>
            <a:pPr>
              <a:lnSpc>
                <a:spcPct val="120000"/>
              </a:lnSpc>
              <a:spcBef>
                <a:spcPts val="0"/>
              </a:spcBef>
            </a:pPr>
            <a:endParaRPr lang="en-IN" dirty="0"/>
          </a:p>
        </p:txBody>
      </p:sp>
    </p:spTree>
    <p:extLst>
      <p:ext uri="{BB962C8B-B14F-4D97-AF65-F5344CB8AC3E}">
        <p14:creationId xmlns:p14="http://schemas.microsoft.com/office/powerpoint/2010/main" val="4380095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a:extLst>
            <a:ext uri="{FF2B5EF4-FFF2-40B4-BE49-F238E27FC236}">
              <a16:creationId xmlns:a16="http://schemas.microsoft.com/office/drawing/2014/main" id="{F0A06D4D-04D7-260C-EC08-3288D05A129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0A63766-0BAC-0B44-E37F-28F104BA1E90}"/>
              </a:ext>
            </a:extLst>
          </p:cNvPr>
          <p:cNvSpPr>
            <a:spLocks noGrp="1"/>
          </p:cNvSpPr>
          <p:nvPr>
            <p:ph type="title"/>
          </p:nvPr>
        </p:nvSpPr>
        <p:spPr>
          <a:xfrm>
            <a:off x="342900" y="345834"/>
            <a:ext cx="11474926" cy="730798"/>
          </a:xfrm>
        </p:spPr>
        <p:txBody>
          <a:bodyPr>
            <a:normAutofit/>
          </a:bodyPr>
          <a:lstStyle/>
          <a:p>
            <a:r>
              <a:rPr lang="en-US" sz="3000" dirty="0">
                <a:solidFill>
                  <a:srgbClr val="000398"/>
                </a:solidFill>
                <a:latin typeface="Arial Black" pitchFamily="34" charset="0"/>
              </a:rPr>
              <a:t>Types of Branching – if Statement</a:t>
            </a:r>
          </a:p>
        </p:txBody>
      </p:sp>
      <p:sp>
        <p:nvSpPr>
          <p:cNvPr id="3" name="Content Placeholder 2">
            <a:extLst>
              <a:ext uri="{FF2B5EF4-FFF2-40B4-BE49-F238E27FC236}">
                <a16:creationId xmlns:a16="http://schemas.microsoft.com/office/drawing/2014/main" id="{CCE4F76D-C382-40A3-C71A-F9147119AAB3}"/>
              </a:ext>
            </a:extLst>
          </p:cNvPr>
          <p:cNvSpPr>
            <a:spLocks noGrp="1"/>
          </p:cNvSpPr>
          <p:nvPr>
            <p:ph idx="1"/>
          </p:nvPr>
        </p:nvSpPr>
        <p:spPr>
          <a:xfrm>
            <a:off x="342900" y="1076632"/>
            <a:ext cx="11474926" cy="5435534"/>
          </a:xfrm>
        </p:spPr>
        <p:txBody>
          <a:bodyPr numCol="1">
            <a:normAutofit/>
          </a:bodyPr>
          <a:lstStyle/>
          <a:p>
            <a:pPr marL="514350" indent="-514350">
              <a:lnSpc>
                <a:spcPct val="120000"/>
              </a:lnSpc>
              <a:spcBef>
                <a:spcPts val="0"/>
              </a:spcBef>
              <a:buAutoNum type="arabicPeriod"/>
            </a:pPr>
            <a:r>
              <a:rPr lang="en-US" dirty="0"/>
              <a:t>if Statement: </a:t>
            </a:r>
          </a:p>
          <a:p>
            <a:pPr>
              <a:lnSpc>
                <a:spcPct val="120000"/>
              </a:lnSpc>
              <a:spcBef>
                <a:spcPts val="0"/>
              </a:spcBef>
            </a:pPr>
            <a:r>
              <a:rPr lang="en-US" dirty="0"/>
              <a:t>The simplest form of branching,  the if statement evaluates a condition (a </a:t>
            </a:r>
            <a:r>
              <a:rPr lang="en-US" dirty="0" err="1"/>
              <a:t>boolean</a:t>
            </a:r>
            <a:r>
              <a:rPr lang="en-US" dirty="0"/>
              <a:t> expression) </a:t>
            </a:r>
          </a:p>
          <a:p>
            <a:pPr>
              <a:lnSpc>
                <a:spcPct val="120000"/>
              </a:lnSpc>
              <a:spcBef>
                <a:spcPts val="0"/>
              </a:spcBef>
            </a:pPr>
            <a:r>
              <a:rPr lang="en-US" dirty="0"/>
              <a:t>If the condition evaluates to True, the block of code following the if statement is executed.</a:t>
            </a:r>
          </a:p>
          <a:p>
            <a:pPr>
              <a:lnSpc>
                <a:spcPct val="120000"/>
              </a:lnSpc>
              <a:spcBef>
                <a:spcPts val="0"/>
              </a:spcBef>
            </a:pPr>
            <a:r>
              <a:rPr lang="en-US" dirty="0"/>
              <a:t> If the condition is False, the block is skipped.</a:t>
            </a:r>
            <a:endParaRPr lang="en-IN" dirty="0"/>
          </a:p>
          <a:p>
            <a:pPr marL="0" indent="0">
              <a:lnSpc>
                <a:spcPct val="120000"/>
              </a:lnSpc>
              <a:spcBef>
                <a:spcPts val="0"/>
              </a:spcBef>
              <a:buNone/>
            </a:pPr>
            <a:r>
              <a:rPr lang="en-US" dirty="0"/>
              <a:t>age = 18</a:t>
            </a:r>
          </a:p>
          <a:p>
            <a:pPr marL="0" indent="0">
              <a:lnSpc>
                <a:spcPct val="120000"/>
              </a:lnSpc>
              <a:spcBef>
                <a:spcPts val="0"/>
              </a:spcBef>
              <a:buNone/>
            </a:pPr>
            <a:r>
              <a:rPr lang="en-US" dirty="0"/>
              <a:t>if age &gt;= 18:    </a:t>
            </a:r>
          </a:p>
          <a:p>
            <a:pPr marL="0" indent="0">
              <a:lnSpc>
                <a:spcPct val="120000"/>
              </a:lnSpc>
              <a:spcBef>
                <a:spcPts val="0"/>
              </a:spcBef>
              <a:buNone/>
            </a:pPr>
            <a:r>
              <a:rPr lang="en-US" dirty="0"/>
              <a:t>	print("You are eligible to vote.")</a:t>
            </a:r>
            <a:endParaRPr lang="en-IN" dirty="0"/>
          </a:p>
        </p:txBody>
      </p:sp>
    </p:spTree>
    <p:extLst>
      <p:ext uri="{BB962C8B-B14F-4D97-AF65-F5344CB8AC3E}">
        <p14:creationId xmlns:p14="http://schemas.microsoft.com/office/powerpoint/2010/main" val="13247165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a:extLst>
            <a:ext uri="{FF2B5EF4-FFF2-40B4-BE49-F238E27FC236}">
              <a16:creationId xmlns:a16="http://schemas.microsoft.com/office/drawing/2014/main" id="{00DFC6E1-5DA5-011B-54E0-40856F47EB3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92CAC22-1539-008B-2483-90F089DD652B}"/>
              </a:ext>
            </a:extLst>
          </p:cNvPr>
          <p:cNvSpPr>
            <a:spLocks noGrp="1"/>
          </p:cNvSpPr>
          <p:nvPr>
            <p:ph type="title"/>
          </p:nvPr>
        </p:nvSpPr>
        <p:spPr>
          <a:xfrm>
            <a:off x="342900" y="345834"/>
            <a:ext cx="11474926" cy="730798"/>
          </a:xfrm>
        </p:spPr>
        <p:txBody>
          <a:bodyPr>
            <a:normAutofit/>
          </a:bodyPr>
          <a:lstStyle/>
          <a:p>
            <a:r>
              <a:rPr lang="en-US" sz="3000" dirty="0">
                <a:solidFill>
                  <a:srgbClr val="000398"/>
                </a:solidFill>
                <a:latin typeface="Arial Black" pitchFamily="34" charset="0"/>
              </a:rPr>
              <a:t>Types of Branching – if-else Statement</a:t>
            </a:r>
          </a:p>
        </p:txBody>
      </p:sp>
      <p:sp>
        <p:nvSpPr>
          <p:cNvPr id="3" name="Content Placeholder 2">
            <a:extLst>
              <a:ext uri="{FF2B5EF4-FFF2-40B4-BE49-F238E27FC236}">
                <a16:creationId xmlns:a16="http://schemas.microsoft.com/office/drawing/2014/main" id="{14AAC21E-FEE7-7C6E-3557-4C7FD8955256}"/>
              </a:ext>
            </a:extLst>
          </p:cNvPr>
          <p:cNvSpPr>
            <a:spLocks noGrp="1"/>
          </p:cNvSpPr>
          <p:nvPr>
            <p:ph idx="1"/>
          </p:nvPr>
        </p:nvSpPr>
        <p:spPr>
          <a:xfrm>
            <a:off x="342900" y="1076632"/>
            <a:ext cx="11474926" cy="5435534"/>
          </a:xfrm>
        </p:spPr>
        <p:txBody>
          <a:bodyPr numCol="1">
            <a:normAutofit lnSpcReduction="10000"/>
          </a:bodyPr>
          <a:lstStyle/>
          <a:p>
            <a:pPr marL="0" indent="0">
              <a:lnSpc>
                <a:spcPct val="120000"/>
              </a:lnSpc>
              <a:spcBef>
                <a:spcPts val="0"/>
              </a:spcBef>
              <a:buNone/>
            </a:pPr>
            <a:r>
              <a:rPr lang="en-US" dirty="0"/>
              <a:t>2. if-else Statement</a:t>
            </a:r>
          </a:p>
          <a:p>
            <a:pPr>
              <a:lnSpc>
                <a:spcPct val="120000"/>
              </a:lnSpc>
              <a:spcBef>
                <a:spcPts val="0"/>
              </a:spcBef>
            </a:pPr>
            <a:r>
              <a:rPr lang="en-US" dirty="0"/>
              <a:t>The if-else statement executes one block of code if the condition is True, and another block if the condition is False.</a:t>
            </a:r>
          </a:p>
          <a:p>
            <a:pPr>
              <a:lnSpc>
                <a:spcPct val="120000"/>
              </a:lnSpc>
              <a:spcBef>
                <a:spcPts val="0"/>
              </a:spcBef>
            </a:pPr>
            <a:r>
              <a:rPr lang="en-US" dirty="0"/>
              <a:t>The else statement follows an if statement and executes a block of code when the condition in the if statement is False.</a:t>
            </a:r>
          </a:p>
          <a:p>
            <a:pPr marL="0" indent="0">
              <a:lnSpc>
                <a:spcPct val="120000"/>
              </a:lnSpc>
              <a:spcBef>
                <a:spcPts val="0"/>
              </a:spcBef>
              <a:buNone/>
            </a:pPr>
            <a:endParaRPr lang="en-US" dirty="0"/>
          </a:p>
          <a:p>
            <a:pPr marL="0" indent="0">
              <a:lnSpc>
                <a:spcPct val="120000"/>
              </a:lnSpc>
              <a:spcBef>
                <a:spcPts val="0"/>
              </a:spcBef>
              <a:buNone/>
            </a:pPr>
            <a:r>
              <a:rPr lang="en-US" dirty="0"/>
              <a:t>number = 10</a:t>
            </a:r>
          </a:p>
          <a:p>
            <a:pPr marL="0" indent="0">
              <a:lnSpc>
                <a:spcPct val="120000"/>
              </a:lnSpc>
              <a:spcBef>
                <a:spcPts val="0"/>
              </a:spcBef>
              <a:buNone/>
            </a:pPr>
            <a:r>
              <a:rPr lang="en-US" dirty="0"/>
              <a:t>if number % 2 == 0:</a:t>
            </a:r>
          </a:p>
          <a:p>
            <a:pPr marL="0" indent="0">
              <a:lnSpc>
                <a:spcPct val="120000"/>
              </a:lnSpc>
              <a:spcBef>
                <a:spcPts val="0"/>
              </a:spcBef>
              <a:buNone/>
            </a:pPr>
            <a:r>
              <a:rPr lang="en-US" dirty="0"/>
              <a:t>    print("Even number")</a:t>
            </a:r>
          </a:p>
          <a:p>
            <a:pPr marL="0" indent="0">
              <a:lnSpc>
                <a:spcPct val="120000"/>
              </a:lnSpc>
              <a:spcBef>
                <a:spcPts val="0"/>
              </a:spcBef>
              <a:buNone/>
            </a:pPr>
            <a:r>
              <a:rPr lang="en-US" dirty="0"/>
              <a:t>else:</a:t>
            </a:r>
          </a:p>
          <a:p>
            <a:pPr marL="0" indent="0">
              <a:lnSpc>
                <a:spcPct val="120000"/>
              </a:lnSpc>
              <a:spcBef>
                <a:spcPts val="0"/>
              </a:spcBef>
              <a:buNone/>
            </a:pPr>
            <a:r>
              <a:rPr lang="en-US" dirty="0"/>
              <a:t>    print("Odd number")</a:t>
            </a:r>
          </a:p>
          <a:p>
            <a:pPr marL="0" indent="0">
              <a:lnSpc>
                <a:spcPct val="120000"/>
              </a:lnSpc>
              <a:spcBef>
                <a:spcPts val="0"/>
              </a:spcBef>
              <a:buNone/>
            </a:pPr>
            <a:endParaRPr lang="en-IN" dirty="0"/>
          </a:p>
        </p:txBody>
      </p:sp>
    </p:spTree>
    <p:extLst>
      <p:ext uri="{BB962C8B-B14F-4D97-AF65-F5344CB8AC3E}">
        <p14:creationId xmlns:p14="http://schemas.microsoft.com/office/powerpoint/2010/main" val="7388117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a:extLst>
            <a:ext uri="{FF2B5EF4-FFF2-40B4-BE49-F238E27FC236}">
              <a16:creationId xmlns:a16="http://schemas.microsoft.com/office/drawing/2014/main" id="{8F97FD4D-9314-DB9E-07D4-6C9C381B2B2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09CE215-06B4-C550-6F19-0D921F9FBCCB}"/>
              </a:ext>
            </a:extLst>
          </p:cNvPr>
          <p:cNvSpPr>
            <a:spLocks noGrp="1"/>
          </p:cNvSpPr>
          <p:nvPr>
            <p:ph type="title"/>
          </p:nvPr>
        </p:nvSpPr>
        <p:spPr>
          <a:xfrm>
            <a:off x="342900" y="345834"/>
            <a:ext cx="11474926" cy="730798"/>
          </a:xfrm>
        </p:spPr>
        <p:txBody>
          <a:bodyPr>
            <a:normAutofit/>
          </a:bodyPr>
          <a:lstStyle/>
          <a:p>
            <a:r>
              <a:rPr lang="en-US" sz="3000" dirty="0">
                <a:solidFill>
                  <a:srgbClr val="000398"/>
                </a:solidFill>
                <a:latin typeface="Arial Black" pitchFamily="34" charset="0"/>
              </a:rPr>
              <a:t>Types of Branching – if-</a:t>
            </a:r>
            <a:r>
              <a:rPr lang="en-US" sz="3000" dirty="0" err="1">
                <a:solidFill>
                  <a:srgbClr val="000398"/>
                </a:solidFill>
                <a:latin typeface="Arial Black" pitchFamily="34" charset="0"/>
              </a:rPr>
              <a:t>elif</a:t>
            </a:r>
            <a:r>
              <a:rPr lang="en-US" sz="3000" dirty="0">
                <a:solidFill>
                  <a:srgbClr val="000398"/>
                </a:solidFill>
                <a:latin typeface="Arial Black" pitchFamily="34" charset="0"/>
              </a:rPr>
              <a:t>-else Statement</a:t>
            </a:r>
          </a:p>
        </p:txBody>
      </p:sp>
      <p:sp>
        <p:nvSpPr>
          <p:cNvPr id="3" name="Content Placeholder 2">
            <a:extLst>
              <a:ext uri="{FF2B5EF4-FFF2-40B4-BE49-F238E27FC236}">
                <a16:creationId xmlns:a16="http://schemas.microsoft.com/office/drawing/2014/main" id="{CB8E7FF4-F3F8-33A2-B2A0-BB622E45B633}"/>
              </a:ext>
            </a:extLst>
          </p:cNvPr>
          <p:cNvSpPr>
            <a:spLocks noGrp="1"/>
          </p:cNvSpPr>
          <p:nvPr>
            <p:ph idx="1"/>
          </p:nvPr>
        </p:nvSpPr>
        <p:spPr>
          <a:xfrm>
            <a:off x="342900" y="1076632"/>
            <a:ext cx="11474926" cy="5435534"/>
          </a:xfrm>
        </p:spPr>
        <p:txBody>
          <a:bodyPr numCol="1">
            <a:normAutofit fontScale="85000" lnSpcReduction="10000"/>
          </a:bodyPr>
          <a:lstStyle/>
          <a:p>
            <a:pPr marL="0" indent="0">
              <a:lnSpc>
                <a:spcPct val="120000"/>
              </a:lnSpc>
              <a:spcBef>
                <a:spcPts val="0"/>
              </a:spcBef>
              <a:buNone/>
            </a:pPr>
            <a:r>
              <a:rPr lang="en-US" dirty="0"/>
              <a:t>3. if-</a:t>
            </a:r>
            <a:r>
              <a:rPr lang="en-US" dirty="0" err="1"/>
              <a:t>elif</a:t>
            </a:r>
            <a:r>
              <a:rPr lang="en-US" dirty="0"/>
              <a:t>-else Statement</a:t>
            </a:r>
          </a:p>
          <a:p>
            <a:pPr>
              <a:lnSpc>
                <a:spcPct val="120000"/>
              </a:lnSpc>
              <a:spcBef>
                <a:spcPts val="0"/>
              </a:spcBef>
            </a:pPr>
            <a:r>
              <a:rPr lang="en-US" dirty="0"/>
              <a:t>The </a:t>
            </a:r>
            <a:r>
              <a:rPr lang="en-US" dirty="0" err="1"/>
              <a:t>elif</a:t>
            </a:r>
            <a:r>
              <a:rPr lang="en-US" dirty="0"/>
              <a:t> (short for "else if") statement allows you to check multiple conditions. </a:t>
            </a:r>
          </a:p>
          <a:p>
            <a:pPr>
              <a:lnSpc>
                <a:spcPct val="120000"/>
              </a:lnSpc>
              <a:spcBef>
                <a:spcPts val="0"/>
              </a:spcBef>
            </a:pPr>
            <a:r>
              <a:rPr lang="en-US" dirty="0"/>
              <a:t>It is used after an if statement to check another condition if the previous one was false.</a:t>
            </a:r>
          </a:p>
          <a:p>
            <a:pPr>
              <a:lnSpc>
                <a:spcPct val="120000"/>
              </a:lnSpc>
              <a:spcBef>
                <a:spcPts val="0"/>
              </a:spcBef>
            </a:pPr>
            <a:r>
              <a:rPr lang="en-US" dirty="0"/>
              <a:t>If one condition is True, its corresponding block is executed, and the rest are ignored.</a:t>
            </a:r>
          </a:p>
          <a:p>
            <a:pPr marL="0" indent="0">
              <a:lnSpc>
                <a:spcPct val="120000"/>
              </a:lnSpc>
              <a:spcBef>
                <a:spcPts val="0"/>
              </a:spcBef>
              <a:buNone/>
            </a:pPr>
            <a:r>
              <a:rPr lang="en-US" dirty="0"/>
              <a:t>marks = 85</a:t>
            </a:r>
          </a:p>
          <a:p>
            <a:pPr marL="0" indent="0">
              <a:lnSpc>
                <a:spcPct val="120000"/>
              </a:lnSpc>
              <a:spcBef>
                <a:spcPts val="0"/>
              </a:spcBef>
              <a:buNone/>
            </a:pPr>
            <a:r>
              <a:rPr lang="en-US" dirty="0"/>
              <a:t>if marks &gt;= 90:</a:t>
            </a:r>
          </a:p>
          <a:p>
            <a:pPr marL="0" indent="0">
              <a:lnSpc>
                <a:spcPct val="120000"/>
              </a:lnSpc>
              <a:spcBef>
                <a:spcPts val="0"/>
              </a:spcBef>
              <a:buNone/>
            </a:pPr>
            <a:r>
              <a:rPr lang="en-US" dirty="0"/>
              <a:t>    print("Grade: A")</a:t>
            </a:r>
          </a:p>
          <a:p>
            <a:pPr marL="0" indent="0">
              <a:lnSpc>
                <a:spcPct val="120000"/>
              </a:lnSpc>
              <a:spcBef>
                <a:spcPts val="0"/>
              </a:spcBef>
              <a:buNone/>
            </a:pPr>
            <a:r>
              <a:rPr lang="en-US" dirty="0" err="1"/>
              <a:t>elif</a:t>
            </a:r>
            <a:r>
              <a:rPr lang="en-US" dirty="0"/>
              <a:t> marks &gt;= 80:</a:t>
            </a:r>
          </a:p>
          <a:p>
            <a:pPr marL="0" indent="0">
              <a:lnSpc>
                <a:spcPct val="120000"/>
              </a:lnSpc>
              <a:spcBef>
                <a:spcPts val="0"/>
              </a:spcBef>
              <a:buNone/>
            </a:pPr>
            <a:r>
              <a:rPr lang="en-US" dirty="0"/>
              <a:t>    print("Grade: B")</a:t>
            </a:r>
          </a:p>
          <a:p>
            <a:pPr marL="0" indent="0">
              <a:lnSpc>
                <a:spcPct val="120000"/>
              </a:lnSpc>
              <a:spcBef>
                <a:spcPts val="0"/>
              </a:spcBef>
              <a:buNone/>
            </a:pPr>
            <a:r>
              <a:rPr lang="en-US" dirty="0" err="1"/>
              <a:t>elif</a:t>
            </a:r>
            <a:r>
              <a:rPr lang="en-US" dirty="0"/>
              <a:t> marks &gt;= 70:</a:t>
            </a:r>
          </a:p>
          <a:p>
            <a:pPr marL="0" indent="0">
              <a:lnSpc>
                <a:spcPct val="120000"/>
              </a:lnSpc>
              <a:spcBef>
                <a:spcPts val="0"/>
              </a:spcBef>
              <a:buNone/>
            </a:pPr>
            <a:r>
              <a:rPr lang="en-US" dirty="0"/>
              <a:t>    print("Grade: C")</a:t>
            </a:r>
          </a:p>
          <a:p>
            <a:pPr marL="0" indent="0">
              <a:lnSpc>
                <a:spcPct val="120000"/>
              </a:lnSpc>
              <a:spcBef>
                <a:spcPts val="0"/>
              </a:spcBef>
              <a:buNone/>
            </a:pPr>
            <a:r>
              <a:rPr lang="en-US" dirty="0"/>
              <a:t>else:</a:t>
            </a:r>
          </a:p>
          <a:p>
            <a:pPr marL="0" indent="0">
              <a:lnSpc>
                <a:spcPct val="120000"/>
              </a:lnSpc>
              <a:spcBef>
                <a:spcPts val="0"/>
              </a:spcBef>
              <a:buNone/>
            </a:pPr>
            <a:r>
              <a:rPr lang="en-US" dirty="0"/>
              <a:t>    print("Grade: F")</a:t>
            </a:r>
          </a:p>
        </p:txBody>
      </p:sp>
    </p:spTree>
    <p:extLst>
      <p:ext uri="{BB962C8B-B14F-4D97-AF65-F5344CB8AC3E}">
        <p14:creationId xmlns:p14="http://schemas.microsoft.com/office/powerpoint/2010/main" val="31033837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a:extLst>
            <a:ext uri="{FF2B5EF4-FFF2-40B4-BE49-F238E27FC236}">
              <a16:creationId xmlns:a16="http://schemas.microsoft.com/office/drawing/2014/main" id="{35B35DA1-9135-72D9-82CD-15973B57C8B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424CC11-6E71-FE07-AA37-2ABB61D266D5}"/>
              </a:ext>
            </a:extLst>
          </p:cNvPr>
          <p:cNvSpPr>
            <a:spLocks noGrp="1"/>
          </p:cNvSpPr>
          <p:nvPr>
            <p:ph type="title"/>
          </p:nvPr>
        </p:nvSpPr>
        <p:spPr>
          <a:xfrm>
            <a:off x="342900" y="345834"/>
            <a:ext cx="11474926" cy="730798"/>
          </a:xfrm>
        </p:spPr>
        <p:txBody>
          <a:bodyPr>
            <a:normAutofit/>
          </a:bodyPr>
          <a:lstStyle/>
          <a:p>
            <a:r>
              <a:rPr lang="en-US" sz="3000" dirty="0">
                <a:solidFill>
                  <a:srgbClr val="000398"/>
                </a:solidFill>
                <a:latin typeface="Arial Black" pitchFamily="34" charset="0"/>
              </a:rPr>
              <a:t>Types of Branching – Nested if Statements</a:t>
            </a:r>
          </a:p>
        </p:txBody>
      </p:sp>
      <p:sp>
        <p:nvSpPr>
          <p:cNvPr id="3" name="Content Placeholder 2">
            <a:extLst>
              <a:ext uri="{FF2B5EF4-FFF2-40B4-BE49-F238E27FC236}">
                <a16:creationId xmlns:a16="http://schemas.microsoft.com/office/drawing/2014/main" id="{104AF3AD-4FF5-E220-0317-86D044691B72}"/>
              </a:ext>
            </a:extLst>
          </p:cNvPr>
          <p:cNvSpPr>
            <a:spLocks noGrp="1"/>
          </p:cNvSpPr>
          <p:nvPr>
            <p:ph idx="1"/>
          </p:nvPr>
        </p:nvSpPr>
        <p:spPr>
          <a:xfrm>
            <a:off x="342900" y="1076632"/>
            <a:ext cx="11474926" cy="5435534"/>
          </a:xfrm>
        </p:spPr>
        <p:txBody>
          <a:bodyPr numCol="1">
            <a:normAutofit fontScale="92500" lnSpcReduction="10000"/>
          </a:bodyPr>
          <a:lstStyle/>
          <a:p>
            <a:pPr marL="0" indent="0">
              <a:lnSpc>
                <a:spcPct val="120000"/>
              </a:lnSpc>
              <a:spcBef>
                <a:spcPts val="0"/>
              </a:spcBef>
              <a:buNone/>
            </a:pPr>
            <a:r>
              <a:rPr lang="en-US" dirty="0"/>
              <a:t>4. Nested if Statements</a:t>
            </a:r>
          </a:p>
          <a:p>
            <a:pPr>
              <a:lnSpc>
                <a:spcPct val="120000"/>
              </a:lnSpc>
              <a:spcBef>
                <a:spcPts val="0"/>
              </a:spcBef>
            </a:pPr>
            <a:r>
              <a:rPr lang="en-US" dirty="0"/>
              <a:t>You can nest if statements within other if statements, allowing for more complex decision-making processes.</a:t>
            </a:r>
          </a:p>
          <a:p>
            <a:pPr marL="0" indent="0">
              <a:lnSpc>
                <a:spcPct val="120000"/>
              </a:lnSpc>
              <a:spcBef>
                <a:spcPts val="0"/>
              </a:spcBef>
              <a:buNone/>
            </a:pPr>
            <a:r>
              <a:rPr lang="en-US" dirty="0"/>
              <a:t>age = 20</a:t>
            </a:r>
          </a:p>
          <a:p>
            <a:pPr marL="0" indent="0">
              <a:lnSpc>
                <a:spcPct val="120000"/>
              </a:lnSpc>
              <a:spcBef>
                <a:spcPts val="0"/>
              </a:spcBef>
              <a:buNone/>
            </a:pPr>
            <a:r>
              <a:rPr lang="en-US" dirty="0"/>
              <a:t>citizen = True</a:t>
            </a:r>
          </a:p>
          <a:p>
            <a:pPr marL="0" indent="0">
              <a:lnSpc>
                <a:spcPct val="120000"/>
              </a:lnSpc>
              <a:spcBef>
                <a:spcPts val="0"/>
              </a:spcBef>
              <a:buNone/>
            </a:pPr>
            <a:r>
              <a:rPr lang="en-US" dirty="0"/>
              <a:t>if age &gt;= 18:</a:t>
            </a:r>
          </a:p>
          <a:p>
            <a:pPr marL="0" indent="0">
              <a:lnSpc>
                <a:spcPct val="120000"/>
              </a:lnSpc>
              <a:spcBef>
                <a:spcPts val="0"/>
              </a:spcBef>
              <a:buNone/>
            </a:pPr>
            <a:r>
              <a:rPr lang="en-US" dirty="0"/>
              <a:t>    if citizen:</a:t>
            </a:r>
          </a:p>
          <a:p>
            <a:pPr marL="0" indent="0">
              <a:lnSpc>
                <a:spcPct val="120000"/>
              </a:lnSpc>
              <a:spcBef>
                <a:spcPts val="0"/>
              </a:spcBef>
              <a:buNone/>
            </a:pPr>
            <a:r>
              <a:rPr lang="en-US" dirty="0"/>
              <a:t>        print("You are eligible to vote.")</a:t>
            </a:r>
          </a:p>
          <a:p>
            <a:pPr marL="0" indent="0">
              <a:lnSpc>
                <a:spcPct val="120000"/>
              </a:lnSpc>
              <a:spcBef>
                <a:spcPts val="0"/>
              </a:spcBef>
              <a:buNone/>
            </a:pPr>
            <a:r>
              <a:rPr lang="en-US" dirty="0"/>
              <a:t>    else:</a:t>
            </a:r>
          </a:p>
          <a:p>
            <a:pPr marL="0" indent="0">
              <a:lnSpc>
                <a:spcPct val="120000"/>
              </a:lnSpc>
              <a:spcBef>
                <a:spcPts val="0"/>
              </a:spcBef>
              <a:buNone/>
            </a:pPr>
            <a:r>
              <a:rPr lang="en-US" dirty="0"/>
              <a:t>        print("You need to be a citizen to vote.")</a:t>
            </a:r>
          </a:p>
          <a:p>
            <a:pPr marL="0" indent="0">
              <a:lnSpc>
                <a:spcPct val="120000"/>
              </a:lnSpc>
              <a:spcBef>
                <a:spcPts val="0"/>
              </a:spcBef>
              <a:buNone/>
            </a:pPr>
            <a:r>
              <a:rPr lang="en-US" dirty="0"/>
              <a:t>    else:</a:t>
            </a:r>
          </a:p>
          <a:p>
            <a:pPr marL="0" indent="0">
              <a:lnSpc>
                <a:spcPct val="120000"/>
              </a:lnSpc>
              <a:spcBef>
                <a:spcPts val="0"/>
              </a:spcBef>
              <a:buNone/>
            </a:pPr>
            <a:r>
              <a:rPr lang="en-US" dirty="0"/>
              <a:t>    print("You are not old enough to vote.")</a:t>
            </a:r>
          </a:p>
        </p:txBody>
      </p:sp>
    </p:spTree>
    <p:extLst>
      <p:ext uri="{BB962C8B-B14F-4D97-AF65-F5344CB8AC3E}">
        <p14:creationId xmlns:p14="http://schemas.microsoft.com/office/powerpoint/2010/main" val="32868076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a:extLst>
            <a:ext uri="{FF2B5EF4-FFF2-40B4-BE49-F238E27FC236}">
              <a16:creationId xmlns:a16="http://schemas.microsoft.com/office/drawing/2014/main" id="{1F951E16-07C8-8B55-024D-A955417AE17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A60E6B0-C706-403A-7DFB-CF4459BF22EA}"/>
              </a:ext>
            </a:extLst>
          </p:cNvPr>
          <p:cNvSpPr>
            <a:spLocks noGrp="1"/>
          </p:cNvSpPr>
          <p:nvPr>
            <p:ph type="title"/>
          </p:nvPr>
        </p:nvSpPr>
        <p:spPr>
          <a:xfrm>
            <a:off x="342900" y="345834"/>
            <a:ext cx="11474926" cy="730798"/>
          </a:xfrm>
        </p:spPr>
        <p:txBody>
          <a:bodyPr>
            <a:normAutofit/>
          </a:bodyPr>
          <a:lstStyle/>
          <a:p>
            <a:r>
              <a:rPr lang="en-US" sz="3000" dirty="0">
                <a:solidFill>
                  <a:srgbClr val="000398"/>
                </a:solidFill>
                <a:latin typeface="Arial Black" pitchFamily="34" charset="0"/>
              </a:rPr>
              <a:t>Types of Branching – One line Branching</a:t>
            </a:r>
          </a:p>
        </p:txBody>
      </p:sp>
      <p:sp>
        <p:nvSpPr>
          <p:cNvPr id="3" name="Content Placeholder 2">
            <a:extLst>
              <a:ext uri="{FF2B5EF4-FFF2-40B4-BE49-F238E27FC236}">
                <a16:creationId xmlns:a16="http://schemas.microsoft.com/office/drawing/2014/main" id="{AC0BC360-890E-3CF7-5EBE-A5642299C98B}"/>
              </a:ext>
            </a:extLst>
          </p:cNvPr>
          <p:cNvSpPr>
            <a:spLocks noGrp="1"/>
          </p:cNvSpPr>
          <p:nvPr>
            <p:ph idx="1"/>
          </p:nvPr>
        </p:nvSpPr>
        <p:spPr>
          <a:xfrm>
            <a:off x="342900" y="1076632"/>
            <a:ext cx="11474926" cy="5435534"/>
          </a:xfrm>
        </p:spPr>
        <p:txBody>
          <a:bodyPr numCol="2">
            <a:normAutofit/>
          </a:bodyPr>
          <a:lstStyle/>
          <a:p>
            <a:pPr marL="0" indent="0">
              <a:lnSpc>
                <a:spcPct val="120000"/>
              </a:lnSpc>
              <a:spcBef>
                <a:spcPts val="0"/>
              </a:spcBef>
              <a:buNone/>
            </a:pPr>
            <a:r>
              <a:rPr lang="en-US" dirty="0"/>
              <a:t>One-Line Branching: </a:t>
            </a:r>
          </a:p>
          <a:p>
            <a:pPr marL="0" indent="0">
              <a:lnSpc>
                <a:spcPct val="120000"/>
              </a:lnSpc>
              <a:spcBef>
                <a:spcPts val="0"/>
              </a:spcBef>
              <a:buNone/>
            </a:pPr>
            <a:r>
              <a:rPr lang="en-US" dirty="0"/>
              <a:t>x = 10</a:t>
            </a:r>
          </a:p>
          <a:p>
            <a:pPr marL="0" indent="0">
              <a:lnSpc>
                <a:spcPct val="120000"/>
              </a:lnSpc>
              <a:spcBef>
                <a:spcPts val="0"/>
              </a:spcBef>
              <a:buNone/>
            </a:pPr>
            <a:r>
              <a:rPr lang="en-US" dirty="0"/>
              <a:t>result = "Positive" if x &gt; 0 else "Negative"</a:t>
            </a:r>
          </a:p>
          <a:p>
            <a:pPr marL="0" indent="0">
              <a:lnSpc>
                <a:spcPct val="120000"/>
              </a:lnSpc>
              <a:spcBef>
                <a:spcPts val="0"/>
              </a:spcBef>
              <a:buNone/>
            </a:pPr>
            <a:r>
              <a:rPr lang="en-US" dirty="0"/>
              <a:t>print(result)</a:t>
            </a:r>
          </a:p>
          <a:p>
            <a:pPr marL="0" indent="0">
              <a:lnSpc>
                <a:spcPct val="120000"/>
              </a:lnSpc>
              <a:spcBef>
                <a:spcPts val="0"/>
              </a:spcBef>
              <a:buNone/>
            </a:pPr>
            <a:endParaRPr lang="en-US" dirty="0"/>
          </a:p>
        </p:txBody>
      </p:sp>
      <p:pic>
        <p:nvPicPr>
          <p:cNvPr id="5" name="Picture 4">
            <a:extLst>
              <a:ext uri="{FF2B5EF4-FFF2-40B4-BE49-F238E27FC236}">
                <a16:creationId xmlns:a16="http://schemas.microsoft.com/office/drawing/2014/main" id="{E07A14D5-9D9C-DC58-C09B-70ED3C20C3C0}"/>
              </a:ext>
            </a:extLst>
          </p:cNvPr>
          <p:cNvPicPr>
            <a:picLocks noChangeAspect="1"/>
          </p:cNvPicPr>
          <p:nvPr/>
        </p:nvPicPr>
        <p:blipFill>
          <a:blip r:embed="rId3"/>
          <a:stretch>
            <a:fillRect/>
          </a:stretch>
        </p:blipFill>
        <p:spPr>
          <a:xfrm>
            <a:off x="358536" y="4096735"/>
            <a:ext cx="5737463" cy="2415431"/>
          </a:xfrm>
          <a:prstGeom prst="rect">
            <a:avLst/>
          </a:prstGeom>
        </p:spPr>
      </p:pic>
      <p:pic>
        <p:nvPicPr>
          <p:cNvPr id="7" name="Picture 6">
            <a:extLst>
              <a:ext uri="{FF2B5EF4-FFF2-40B4-BE49-F238E27FC236}">
                <a16:creationId xmlns:a16="http://schemas.microsoft.com/office/drawing/2014/main" id="{62570E35-4CB8-A5CD-4BC3-6A9078FDC4D0}"/>
              </a:ext>
            </a:extLst>
          </p:cNvPr>
          <p:cNvPicPr>
            <a:picLocks noChangeAspect="1"/>
          </p:cNvPicPr>
          <p:nvPr/>
        </p:nvPicPr>
        <p:blipFill>
          <a:blip r:embed="rId4"/>
          <a:stretch>
            <a:fillRect/>
          </a:stretch>
        </p:blipFill>
        <p:spPr>
          <a:xfrm>
            <a:off x="6080363" y="1041159"/>
            <a:ext cx="5737463" cy="2753240"/>
          </a:xfrm>
          <a:prstGeom prst="rect">
            <a:avLst/>
          </a:prstGeom>
        </p:spPr>
      </p:pic>
      <p:pic>
        <p:nvPicPr>
          <p:cNvPr id="9" name="Picture 8">
            <a:extLst>
              <a:ext uri="{FF2B5EF4-FFF2-40B4-BE49-F238E27FC236}">
                <a16:creationId xmlns:a16="http://schemas.microsoft.com/office/drawing/2014/main" id="{9F648A34-388E-72E9-5C0D-7F5C12DF8832}"/>
              </a:ext>
            </a:extLst>
          </p:cNvPr>
          <p:cNvPicPr>
            <a:picLocks noChangeAspect="1"/>
          </p:cNvPicPr>
          <p:nvPr/>
        </p:nvPicPr>
        <p:blipFill>
          <a:blip r:embed="rId5"/>
          <a:stretch>
            <a:fillRect/>
          </a:stretch>
        </p:blipFill>
        <p:spPr>
          <a:xfrm>
            <a:off x="6096000" y="3794399"/>
            <a:ext cx="5784374" cy="2717767"/>
          </a:xfrm>
          <a:prstGeom prst="rect">
            <a:avLst/>
          </a:prstGeom>
        </p:spPr>
      </p:pic>
    </p:spTree>
    <p:extLst>
      <p:ext uri="{BB962C8B-B14F-4D97-AF65-F5344CB8AC3E}">
        <p14:creationId xmlns:p14="http://schemas.microsoft.com/office/powerpoint/2010/main" val="24779310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a:extLst>
            <a:ext uri="{FF2B5EF4-FFF2-40B4-BE49-F238E27FC236}">
              <a16:creationId xmlns:a16="http://schemas.microsoft.com/office/drawing/2014/main" id="{5AB722E5-840A-A9EB-B553-63E09314575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0064706-BEAF-9515-2668-BB0906E3DE54}"/>
              </a:ext>
            </a:extLst>
          </p:cNvPr>
          <p:cNvSpPr>
            <a:spLocks noGrp="1"/>
          </p:cNvSpPr>
          <p:nvPr>
            <p:ph type="title"/>
          </p:nvPr>
        </p:nvSpPr>
        <p:spPr>
          <a:xfrm>
            <a:off x="342900" y="345834"/>
            <a:ext cx="11474926" cy="730798"/>
          </a:xfrm>
        </p:spPr>
        <p:txBody>
          <a:bodyPr>
            <a:normAutofit/>
          </a:bodyPr>
          <a:lstStyle/>
          <a:p>
            <a:r>
              <a:rPr lang="en-US" sz="3000" dirty="0">
                <a:solidFill>
                  <a:srgbClr val="000398"/>
                </a:solidFill>
                <a:latin typeface="Arial Black" pitchFamily="34" charset="0"/>
              </a:rPr>
              <a:t>Types of Branching – Logical Operators in Branching</a:t>
            </a:r>
          </a:p>
        </p:txBody>
      </p:sp>
      <p:sp>
        <p:nvSpPr>
          <p:cNvPr id="3" name="Content Placeholder 2">
            <a:extLst>
              <a:ext uri="{FF2B5EF4-FFF2-40B4-BE49-F238E27FC236}">
                <a16:creationId xmlns:a16="http://schemas.microsoft.com/office/drawing/2014/main" id="{4469DE19-AD1E-261E-5EB0-8FB7CED3B8DB}"/>
              </a:ext>
            </a:extLst>
          </p:cNvPr>
          <p:cNvSpPr>
            <a:spLocks noGrp="1"/>
          </p:cNvSpPr>
          <p:nvPr>
            <p:ph idx="1"/>
          </p:nvPr>
        </p:nvSpPr>
        <p:spPr>
          <a:xfrm>
            <a:off x="342900" y="1076632"/>
            <a:ext cx="11474926" cy="5435534"/>
          </a:xfrm>
        </p:spPr>
        <p:txBody>
          <a:bodyPr numCol="1">
            <a:normAutofit fontScale="92500" lnSpcReduction="20000"/>
          </a:bodyPr>
          <a:lstStyle/>
          <a:p>
            <a:pPr marL="0" indent="0">
              <a:lnSpc>
                <a:spcPct val="120000"/>
              </a:lnSpc>
              <a:spcBef>
                <a:spcPts val="0"/>
              </a:spcBef>
              <a:buNone/>
            </a:pPr>
            <a:r>
              <a:rPr lang="en-US" dirty="0"/>
              <a:t>6. Logical Operators in Branching</a:t>
            </a:r>
          </a:p>
          <a:p>
            <a:pPr>
              <a:lnSpc>
                <a:spcPct val="120000"/>
              </a:lnSpc>
              <a:spcBef>
                <a:spcPts val="0"/>
              </a:spcBef>
            </a:pPr>
            <a:r>
              <a:rPr lang="en-US" dirty="0"/>
              <a:t>Logical operators (and, or, not) allow combining multiple conditions, for more complex conditional expressions.</a:t>
            </a:r>
          </a:p>
          <a:p>
            <a:pPr>
              <a:lnSpc>
                <a:spcPct val="120000"/>
              </a:lnSpc>
              <a:spcBef>
                <a:spcPts val="0"/>
              </a:spcBef>
            </a:pPr>
            <a:r>
              <a:rPr lang="en-US" dirty="0"/>
              <a:t>and: </a:t>
            </a:r>
            <a:r>
              <a:rPr lang="en-US" b="1" dirty="0"/>
              <a:t>True if both conditions are true</a:t>
            </a:r>
            <a:r>
              <a:rPr lang="en-US" dirty="0"/>
              <a:t>.</a:t>
            </a:r>
          </a:p>
          <a:p>
            <a:pPr>
              <a:lnSpc>
                <a:spcPct val="120000"/>
              </a:lnSpc>
              <a:spcBef>
                <a:spcPts val="0"/>
              </a:spcBef>
            </a:pPr>
            <a:r>
              <a:rPr lang="en-US" dirty="0"/>
              <a:t>or: </a:t>
            </a:r>
            <a:r>
              <a:rPr lang="en-US" b="1" dirty="0"/>
              <a:t>True if at least one of the conditions is true</a:t>
            </a:r>
            <a:r>
              <a:rPr lang="en-US" dirty="0"/>
              <a:t>.</a:t>
            </a:r>
          </a:p>
          <a:p>
            <a:pPr>
              <a:lnSpc>
                <a:spcPct val="120000"/>
              </a:lnSpc>
              <a:spcBef>
                <a:spcPts val="0"/>
              </a:spcBef>
            </a:pPr>
            <a:r>
              <a:rPr lang="en-US" dirty="0"/>
              <a:t>not: </a:t>
            </a:r>
            <a:r>
              <a:rPr lang="en-US" b="1" dirty="0"/>
              <a:t>Reverses the truth value of a condition</a:t>
            </a:r>
            <a:r>
              <a:rPr lang="en-US" dirty="0"/>
              <a:t>.</a:t>
            </a:r>
          </a:p>
          <a:p>
            <a:pPr marL="0" indent="0">
              <a:lnSpc>
                <a:spcPct val="120000"/>
              </a:lnSpc>
              <a:spcBef>
                <a:spcPts val="0"/>
              </a:spcBef>
              <a:buNone/>
            </a:pPr>
            <a:endParaRPr lang="en-US" dirty="0"/>
          </a:p>
          <a:p>
            <a:pPr marL="0" indent="0">
              <a:lnSpc>
                <a:spcPct val="120000"/>
              </a:lnSpc>
              <a:spcBef>
                <a:spcPts val="0"/>
              </a:spcBef>
              <a:buNone/>
            </a:pPr>
            <a:r>
              <a:rPr lang="en-US" dirty="0"/>
              <a:t># Checking for even or odd number</a:t>
            </a:r>
          </a:p>
          <a:p>
            <a:pPr marL="0" indent="0">
              <a:lnSpc>
                <a:spcPct val="120000"/>
              </a:lnSpc>
              <a:spcBef>
                <a:spcPts val="0"/>
              </a:spcBef>
              <a:buNone/>
            </a:pPr>
            <a:r>
              <a:rPr lang="en-US" dirty="0"/>
              <a:t>number = int(input("\</a:t>
            </a:r>
            <a:r>
              <a:rPr lang="en-US" dirty="0" err="1"/>
              <a:t>nEnter</a:t>
            </a:r>
            <a:r>
              <a:rPr lang="en-US" dirty="0"/>
              <a:t> a number to check if it's even or odd: "))</a:t>
            </a:r>
          </a:p>
          <a:p>
            <a:pPr marL="0" indent="0">
              <a:lnSpc>
                <a:spcPct val="120000"/>
              </a:lnSpc>
              <a:spcBef>
                <a:spcPts val="0"/>
              </a:spcBef>
              <a:buNone/>
            </a:pPr>
            <a:r>
              <a:rPr lang="en-US" dirty="0"/>
              <a:t>if number % 2 == 0:</a:t>
            </a:r>
          </a:p>
          <a:p>
            <a:pPr marL="0" indent="0">
              <a:lnSpc>
                <a:spcPct val="120000"/>
              </a:lnSpc>
              <a:spcBef>
                <a:spcPts val="0"/>
              </a:spcBef>
              <a:buNone/>
            </a:pPr>
            <a:r>
              <a:rPr lang="en-US" dirty="0"/>
              <a:t>    print(f"{number} is an even number.")</a:t>
            </a:r>
          </a:p>
          <a:p>
            <a:pPr marL="0" indent="0">
              <a:lnSpc>
                <a:spcPct val="120000"/>
              </a:lnSpc>
              <a:spcBef>
                <a:spcPts val="0"/>
              </a:spcBef>
              <a:buNone/>
            </a:pPr>
            <a:r>
              <a:rPr lang="en-US" dirty="0"/>
              <a:t>else:</a:t>
            </a:r>
          </a:p>
          <a:p>
            <a:pPr marL="0" indent="0">
              <a:lnSpc>
                <a:spcPct val="120000"/>
              </a:lnSpc>
              <a:spcBef>
                <a:spcPts val="0"/>
              </a:spcBef>
              <a:buNone/>
            </a:pPr>
            <a:r>
              <a:rPr lang="en-US" dirty="0"/>
              <a:t>    print(f"{number} is an odd number.")</a:t>
            </a:r>
          </a:p>
        </p:txBody>
      </p:sp>
    </p:spTree>
    <p:extLst>
      <p:ext uri="{BB962C8B-B14F-4D97-AF65-F5344CB8AC3E}">
        <p14:creationId xmlns:p14="http://schemas.microsoft.com/office/powerpoint/2010/main" val="38456642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a:extLst>
            <a:ext uri="{FF2B5EF4-FFF2-40B4-BE49-F238E27FC236}">
              <a16:creationId xmlns:a16="http://schemas.microsoft.com/office/drawing/2014/main" id="{5BD57E37-7A9E-8730-0B0B-790EF37845D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0F79834-C0CB-B093-2BBD-5F05EDD6DD5E}"/>
              </a:ext>
            </a:extLst>
          </p:cNvPr>
          <p:cNvSpPr>
            <a:spLocks noGrp="1"/>
          </p:cNvSpPr>
          <p:nvPr>
            <p:ph type="title"/>
          </p:nvPr>
        </p:nvSpPr>
        <p:spPr>
          <a:xfrm>
            <a:off x="342900" y="345834"/>
            <a:ext cx="11474926" cy="730798"/>
          </a:xfrm>
        </p:spPr>
        <p:txBody>
          <a:bodyPr>
            <a:normAutofit/>
          </a:bodyPr>
          <a:lstStyle/>
          <a:p>
            <a:r>
              <a:rPr lang="en-US" sz="3000" dirty="0">
                <a:solidFill>
                  <a:srgbClr val="000398"/>
                </a:solidFill>
                <a:latin typeface="Arial Black" pitchFamily="34" charset="0"/>
              </a:rPr>
              <a:t>Types of Branching </a:t>
            </a:r>
          </a:p>
        </p:txBody>
      </p:sp>
      <p:sp>
        <p:nvSpPr>
          <p:cNvPr id="3" name="Content Placeholder 2">
            <a:extLst>
              <a:ext uri="{FF2B5EF4-FFF2-40B4-BE49-F238E27FC236}">
                <a16:creationId xmlns:a16="http://schemas.microsoft.com/office/drawing/2014/main" id="{34254AEB-DB11-8554-819E-034067587D38}"/>
              </a:ext>
            </a:extLst>
          </p:cNvPr>
          <p:cNvSpPr>
            <a:spLocks noGrp="1"/>
          </p:cNvSpPr>
          <p:nvPr>
            <p:ph idx="1"/>
          </p:nvPr>
        </p:nvSpPr>
        <p:spPr>
          <a:xfrm>
            <a:off x="342900" y="1076632"/>
            <a:ext cx="11474926" cy="5435534"/>
          </a:xfrm>
        </p:spPr>
        <p:txBody>
          <a:bodyPr numCol="3">
            <a:normAutofit fontScale="55000" lnSpcReduction="20000"/>
          </a:bodyPr>
          <a:lstStyle/>
          <a:p>
            <a:pPr marL="0" indent="0">
              <a:lnSpc>
                <a:spcPct val="120000"/>
              </a:lnSpc>
              <a:spcBef>
                <a:spcPts val="0"/>
              </a:spcBef>
              <a:buNone/>
            </a:pPr>
            <a:r>
              <a:rPr lang="en-US" dirty="0"/>
              <a:t># 1. Simple `if` Statement</a:t>
            </a:r>
          </a:p>
          <a:p>
            <a:pPr marL="0" indent="0">
              <a:lnSpc>
                <a:spcPct val="120000"/>
              </a:lnSpc>
              <a:spcBef>
                <a:spcPts val="0"/>
              </a:spcBef>
              <a:buNone/>
            </a:pPr>
            <a:r>
              <a:rPr lang="en-US" dirty="0"/>
              <a:t>temperature = 30</a:t>
            </a:r>
          </a:p>
          <a:p>
            <a:pPr marL="0" indent="0">
              <a:lnSpc>
                <a:spcPct val="120000"/>
              </a:lnSpc>
              <a:spcBef>
                <a:spcPts val="0"/>
              </a:spcBef>
              <a:buNone/>
            </a:pPr>
            <a:r>
              <a:rPr lang="en-US" dirty="0"/>
              <a:t>if temperature &gt; 25:</a:t>
            </a:r>
          </a:p>
          <a:p>
            <a:pPr marL="0" indent="0">
              <a:lnSpc>
                <a:spcPct val="120000"/>
              </a:lnSpc>
              <a:spcBef>
                <a:spcPts val="0"/>
              </a:spcBef>
              <a:buNone/>
            </a:pPr>
            <a:r>
              <a:rPr lang="en-US" dirty="0"/>
              <a:t>    print("It's hot outside!")</a:t>
            </a:r>
          </a:p>
          <a:p>
            <a:pPr marL="0" indent="0">
              <a:lnSpc>
                <a:spcPct val="120000"/>
              </a:lnSpc>
              <a:spcBef>
                <a:spcPts val="0"/>
              </a:spcBef>
              <a:buNone/>
            </a:pPr>
            <a:endParaRPr lang="en-US" dirty="0"/>
          </a:p>
          <a:p>
            <a:pPr marL="0" indent="0">
              <a:lnSpc>
                <a:spcPct val="120000"/>
              </a:lnSpc>
              <a:spcBef>
                <a:spcPts val="0"/>
              </a:spcBef>
              <a:buNone/>
            </a:pPr>
            <a:r>
              <a:rPr lang="en-US" dirty="0"/>
              <a:t># 2. `if-else` Statement</a:t>
            </a:r>
          </a:p>
          <a:p>
            <a:pPr marL="0" indent="0">
              <a:lnSpc>
                <a:spcPct val="120000"/>
              </a:lnSpc>
              <a:spcBef>
                <a:spcPts val="0"/>
              </a:spcBef>
              <a:buNone/>
            </a:pPr>
            <a:r>
              <a:rPr lang="en-US" dirty="0"/>
              <a:t>number = 10</a:t>
            </a:r>
          </a:p>
          <a:p>
            <a:pPr marL="0" indent="0">
              <a:lnSpc>
                <a:spcPct val="120000"/>
              </a:lnSpc>
              <a:spcBef>
                <a:spcPts val="0"/>
              </a:spcBef>
              <a:buNone/>
            </a:pPr>
            <a:r>
              <a:rPr lang="en-US" dirty="0"/>
              <a:t>if number % 2 == 0:</a:t>
            </a:r>
          </a:p>
          <a:p>
            <a:pPr marL="0" indent="0">
              <a:lnSpc>
                <a:spcPct val="120000"/>
              </a:lnSpc>
              <a:spcBef>
                <a:spcPts val="0"/>
              </a:spcBef>
              <a:buNone/>
            </a:pPr>
            <a:r>
              <a:rPr lang="en-US" dirty="0"/>
              <a:t>    print("Even number")</a:t>
            </a:r>
          </a:p>
          <a:p>
            <a:pPr marL="0" indent="0">
              <a:lnSpc>
                <a:spcPct val="120000"/>
              </a:lnSpc>
              <a:spcBef>
                <a:spcPts val="0"/>
              </a:spcBef>
              <a:buNone/>
            </a:pPr>
            <a:r>
              <a:rPr lang="en-US" dirty="0"/>
              <a:t>else:</a:t>
            </a:r>
          </a:p>
          <a:p>
            <a:pPr marL="0" indent="0">
              <a:lnSpc>
                <a:spcPct val="120000"/>
              </a:lnSpc>
              <a:spcBef>
                <a:spcPts val="0"/>
              </a:spcBef>
              <a:buNone/>
            </a:pPr>
            <a:r>
              <a:rPr lang="en-US" dirty="0"/>
              <a:t>    print("Odd number")</a:t>
            </a:r>
          </a:p>
          <a:p>
            <a:pPr marL="0" indent="0">
              <a:lnSpc>
                <a:spcPct val="120000"/>
              </a:lnSpc>
              <a:spcBef>
                <a:spcPts val="0"/>
              </a:spcBef>
              <a:buNone/>
            </a:pPr>
            <a:endParaRPr lang="en-US" dirty="0"/>
          </a:p>
          <a:p>
            <a:pPr marL="0" indent="0">
              <a:lnSpc>
                <a:spcPct val="120000"/>
              </a:lnSpc>
              <a:spcBef>
                <a:spcPts val="0"/>
              </a:spcBef>
              <a:buNone/>
            </a:pPr>
            <a:r>
              <a:rPr lang="en-US" dirty="0"/>
              <a:t># 3. `if-</a:t>
            </a:r>
            <a:r>
              <a:rPr lang="en-US" dirty="0" err="1"/>
              <a:t>elif</a:t>
            </a:r>
            <a:r>
              <a:rPr lang="en-US" dirty="0"/>
              <a:t>-else` Statement</a:t>
            </a:r>
          </a:p>
          <a:p>
            <a:pPr marL="0" indent="0">
              <a:lnSpc>
                <a:spcPct val="120000"/>
              </a:lnSpc>
              <a:spcBef>
                <a:spcPts val="0"/>
              </a:spcBef>
              <a:buNone/>
            </a:pPr>
            <a:r>
              <a:rPr lang="en-US" dirty="0"/>
              <a:t>marks = 85</a:t>
            </a:r>
          </a:p>
          <a:p>
            <a:pPr marL="0" indent="0">
              <a:lnSpc>
                <a:spcPct val="120000"/>
              </a:lnSpc>
              <a:spcBef>
                <a:spcPts val="0"/>
              </a:spcBef>
              <a:buNone/>
            </a:pPr>
            <a:r>
              <a:rPr lang="en-US" dirty="0"/>
              <a:t>if marks &gt;= 90:</a:t>
            </a:r>
          </a:p>
          <a:p>
            <a:pPr marL="0" indent="0">
              <a:lnSpc>
                <a:spcPct val="120000"/>
              </a:lnSpc>
              <a:spcBef>
                <a:spcPts val="0"/>
              </a:spcBef>
              <a:buNone/>
            </a:pPr>
            <a:r>
              <a:rPr lang="en-US" dirty="0"/>
              <a:t>    print("Grade: A")</a:t>
            </a:r>
          </a:p>
          <a:p>
            <a:pPr marL="0" indent="0">
              <a:lnSpc>
                <a:spcPct val="120000"/>
              </a:lnSpc>
              <a:spcBef>
                <a:spcPts val="0"/>
              </a:spcBef>
              <a:buNone/>
            </a:pPr>
            <a:r>
              <a:rPr lang="en-US" dirty="0" err="1"/>
              <a:t>elif</a:t>
            </a:r>
            <a:r>
              <a:rPr lang="en-US" dirty="0"/>
              <a:t> marks &gt;= 80:</a:t>
            </a:r>
          </a:p>
          <a:p>
            <a:pPr marL="0" indent="0">
              <a:lnSpc>
                <a:spcPct val="120000"/>
              </a:lnSpc>
              <a:spcBef>
                <a:spcPts val="0"/>
              </a:spcBef>
              <a:buNone/>
            </a:pPr>
            <a:r>
              <a:rPr lang="en-US" dirty="0"/>
              <a:t>    print("Grade: B")</a:t>
            </a:r>
          </a:p>
          <a:p>
            <a:pPr marL="0" indent="0">
              <a:lnSpc>
                <a:spcPct val="120000"/>
              </a:lnSpc>
              <a:spcBef>
                <a:spcPts val="0"/>
              </a:spcBef>
              <a:buNone/>
            </a:pPr>
            <a:r>
              <a:rPr lang="en-US" dirty="0" err="1"/>
              <a:t>elif</a:t>
            </a:r>
            <a:r>
              <a:rPr lang="en-US" dirty="0"/>
              <a:t> marks &gt;= 70:</a:t>
            </a:r>
          </a:p>
          <a:p>
            <a:pPr marL="0" indent="0">
              <a:lnSpc>
                <a:spcPct val="120000"/>
              </a:lnSpc>
              <a:spcBef>
                <a:spcPts val="0"/>
              </a:spcBef>
              <a:buNone/>
            </a:pPr>
            <a:r>
              <a:rPr lang="en-US" dirty="0"/>
              <a:t>    print("Grade: C")</a:t>
            </a:r>
          </a:p>
          <a:p>
            <a:pPr marL="0" indent="0">
              <a:lnSpc>
                <a:spcPct val="120000"/>
              </a:lnSpc>
              <a:spcBef>
                <a:spcPts val="0"/>
              </a:spcBef>
              <a:buNone/>
            </a:pPr>
            <a:r>
              <a:rPr lang="en-US" dirty="0"/>
              <a:t>else:</a:t>
            </a:r>
          </a:p>
          <a:p>
            <a:pPr marL="0" indent="0">
              <a:lnSpc>
                <a:spcPct val="120000"/>
              </a:lnSpc>
              <a:spcBef>
                <a:spcPts val="0"/>
              </a:spcBef>
              <a:buNone/>
            </a:pPr>
            <a:r>
              <a:rPr lang="en-US" dirty="0"/>
              <a:t>    print("Grade: F")</a:t>
            </a:r>
          </a:p>
          <a:p>
            <a:pPr marL="0" indent="0">
              <a:lnSpc>
                <a:spcPct val="120000"/>
              </a:lnSpc>
              <a:spcBef>
                <a:spcPts val="0"/>
              </a:spcBef>
              <a:buNone/>
            </a:pPr>
            <a:endParaRPr lang="en-US" dirty="0"/>
          </a:p>
          <a:p>
            <a:pPr marL="0" indent="0">
              <a:lnSpc>
                <a:spcPct val="120000"/>
              </a:lnSpc>
              <a:spcBef>
                <a:spcPts val="0"/>
              </a:spcBef>
              <a:buNone/>
            </a:pPr>
            <a:r>
              <a:rPr lang="en-US" dirty="0"/>
              <a:t># 4. Nested `if` Statements</a:t>
            </a:r>
          </a:p>
          <a:p>
            <a:pPr marL="0" indent="0">
              <a:lnSpc>
                <a:spcPct val="120000"/>
              </a:lnSpc>
              <a:spcBef>
                <a:spcPts val="0"/>
              </a:spcBef>
              <a:buNone/>
            </a:pPr>
            <a:r>
              <a:rPr lang="en-US" dirty="0"/>
              <a:t>age = 20</a:t>
            </a:r>
          </a:p>
          <a:p>
            <a:pPr marL="0" indent="0">
              <a:lnSpc>
                <a:spcPct val="120000"/>
              </a:lnSpc>
              <a:spcBef>
                <a:spcPts val="0"/>
              </a:spcBef>
              <a:buNone/>
            </a:pPr>
            <a:r>
              <a:rPr lang="en-US" dirty="0"/>
              <a:t>citizen = True</a:t>
            </a:r>
          </a:p>
          <a:p>
            <a:pPr marL="0" indent="0">
              <a:lnSpc>
                <a:spcPct val="120000"/>
              </a:lnSpc>
              <a:spcBef>
                <a:spcPts val="0"/>
              </a:spcBef>
              <a:buNone/>
            </a:pPr>
            <a:r>
              <a:rPr lang="en-US" dirty="0"/>
              <a:t>if age &gt;= 18:</a:t>
            </a:r>
          </a:p>
          <a:p>
            <a:pPr marL="0" indent="0">
              <a:lnSpc>
                <a:spcPct val="120000"/>
              </a:lnSpc>
              <a:spcBef>
                <a:spcPts val="0"/>
              </a:spcBef>
              <a:buNone/>
            </a:pPr>
            <a:r>
              <a:rPr lang="en-US" dirty="0"/>
              <a:t>    if citizen:</a:t>
            </a:r>
          </a:p>
          <a:p>
            <a:pPr marL="0" indent="0">
              <a:lnSpc>
                <a:spcPct val="120000"/>
              </a:lnSpc>
              <a:spcBef>
                <a:spcPts val="0"/>
              </a:spcBef>
              <a:buNone/>
            </a:pPr>
            <a:r>
              <a:rPr lang="en-US" dirty="0"/>
              <a:t>        print("You are eligible to vote.")</a:t>
            </a:r>
          </a:p>
          <a:p>
            <a:pPr marL="0" indent="0">
              <a:lnSpc>
                <a:spcPct val="120000"/>
              </a:lnSpc>
              <a:spcBef>
                <a:spcPts val="0"/>
              </a:spcBef>
              <a:buNone/>
            </a:pPr>
            <a:r>
              <a:rPr lang="en-US" dirty="0"/>
              <a:t>    else:</a:t>
            </a:r>
          </a:p>
          <a:p>
            <a:pPr marL="0" indent="0">
              <a:lnSpc>
                <a:spcPct val="120000"/>
              </a:lnSpc>
              <a:spcBef>
                <a:spcPts val="0"/>
              </a:spcBef>
              <a:buNone/>
            </a:pPr>
            <a:r>
              <a:rPr lang="en-US" dirty="0"/>
              <a:t>        print("You need to be a citizen to vote.")</a:t>
            </a:r>
          </a:p>
          <a:p>
            <a:pPr marL="0" indent="0">
              <a:lnSpc>
                <a:spcPct val="120000"/>
              </a:lnSpc>
              <a:spcBef>
                <a:spcPts val="0"/>
              </a:spcBef>
              <a:buNone/>
            </a:pPr>
            <a:r>
              <a:rPr lang="en-US" dirty="0"/>
              <a:t>else:</a:t>
            </a:r>
          </a:p>
          <a:p>
            <a:pPr marL="0" indent="0">
              <a:lnSpc>
                <a:spcPct val="120000"/>
              </a:lnSpc>
              <a:spcBef>
                <a:spcPts val="0"/>
              </a:spcBef>
              <a:buNone/>
            </a:pPr>
            <a:r>
              <a:rPr lang="en-US" dirty="0"/>
              <a:t>    print("You are not old enough to vote.")</a:t>
            </a:r>
          </a:p>
          <a:p>
            <a:pPr marL="0" indent="0">
              <a:lnSpc>
                <a:spcPct val="120000"/>
              </a:lnSpc>
              <a:spcBef>
                <a:spcPts val="0"/>
              </a:spcBef>
              <a:buNone/>
            </a:pPr>
            <a:endParaRPr lang="en-US" dirty="0"/>
          </a:p>
          <a:p>
            <a:pPr marL="0" indent="0">
              <a:lnSpc>
                <a:spcPct val="120000"/>
              </a:lnSpc>
              <a:spcBef>
                <a:spcPts val="0"/>
              </a:spcBef>
              <a:buNone/>
            </a:pPr>
            <a:r>
              <a:rPr lang="en-US" dirty="0"/>
              <a:t># 5. One-Line Branching</a:t>
            </a:r>
          </a:p>
          <a:p>
            <a:pPr marL="0" indent="0">
              <a:lnSpc>
                <a:spcPct val="120000"/>
              </a:lnSpc>
              <a:spcBef>
                <a:spcPts val="0"/>
              </a:spcBef>
              <a:buNone/>
            </a:pPr>
            <a:r>
              <a:rPr lang="en-US" dirty="0"/>
              <a:t>x = -5</a:t>
            </a:r>
          </a:p>
          <a:p>
            <a:pPr marL="0" indent="0">
              <a:lnSpc>
                <a:spcPct val="120000"/>
              </a:lnSpc>
              <a:spcBef>
                <a:spcPts val="0"/>
              </a:spcBef>
              <a:buNone/>
            </a:pPr>
            <a:r>
              <a:rPr lang="en-US" dirty="0"/>
              <a:t>result = "Positive" if x &gt; 0 else "Negative"</a:t>
            </a:r>
          </a:p>
          <a:p>
            <a:pPr marL="0" indent="0">
              <a:lnSpc>
                <a:spcPct val="120000"/>
              </a:lnSpc>
              <a:spcBef>
                <a:spcPts val="0"/>
              </a:spcBef>
              <a:buNone/>
            </a:pPr>
            <a:r>
              <a:rPr lang="en-US" dirty="0"/>
              <a:t>print(</a:t>
            </a:r>
            <a:r>
              <a:rPr lang="en-US" dirty="0" err="1"/>
              <a:t>f"x</a:t>
            </a:r>
            <a:r>
              <a:rPr lang="en-US" dirty="0"/>
              <a:t> is {result}")</a:t>
            </a:r>
          </a:p>
          <a:p>
            <a:pPr marL="0" indent="0">
              <a:lnSpc>
                <a:spcPct val="120000"/>
              </a:lnSpc>
              <a:spcBef>
                <a:spcPts val="0"/>
              </a:spcBef>
              <a:buNone/>
            </a:pPr>
            <a:endParaRPr lang="en-US" dirty="0"/>
          </a:p>
          <a:p>
            <a:pPr marL="0" indent="0">
              <a:lnSpc>
                <a:spcPct val="120000"/>
              </a:lnSpc>
              <a:spcBef>
                <a:spcPts val="0"/>
              </a:spcBef>
              <a:buNone/>
            </a:pPr>
            <a:r>
              <a:rPr lang="en-US" dirty="0"/>
              <a:t># 6. Logical Operators in Branching</a:t>
            </a:r>
          </a:p>
          <a:p>
            <a:pPr marL="0" indent="0">
              <a:lnSpc>
                <a:spcPct val="120000"/>
              </a:lnSpc>
              <a:spcBef>
                <a:spcPts val="0"/>
              </a:spcBef>
              <a:buNone/>
            </a:pPr>
            <a:r>
              <a:rPr lang="en-US" dirty="0" err="1"/>
              <a:t>is_registered</a:t>
            </a:r>
            <a:r>
              <a:rPr lang="en-US" dirty="0"/>
              <a:t> = True</a:t>
            </a:r>
          </a:p>
          <a:p>
            <a:pPr marL="0" indent="0">
              <a:lnSpc>
                <a:spcPct val="120000"/>
              </a:lnSpc>
              <a:spcBef>
                <a:spcPts val="0"/>
              </a:spcBef>
              <a:buNone/>
            </a:pPr>
            <a:r>
              <a:rPr lang="en-US" dirty="0"/>
              <a:t>if age &gt;= 18 and </a:t>
            </a:r>
            <a:r>
              <a:rPr lang="en-US" dirty="0" err="1"/>
              <a:t>is_registered</a:t>
            </a:r>
            <a:r>
              <a:rPr lang="en-US" dirty="0"/>
              <a:t>:</a:t>
            </a:r>
          </a:p>
          <a:p>
            <a:pPr marL="0" indent="0">
              <a:lnSpc>
                <a:spcPct val="120000"/>
              </a:lnSpc>
              <a:spcBef>
                <a:spcPts val="0"/>
              </a:spcBef>
              <a:buNone/>
            </a:pPr>
            <a:r>
              <a:rPr lang="en-US" dirty="0"/>
              <a:t>    print("You can vote.")</a:t>
            </a:r>
          </a:p>
          <a:p>
            <a:pPr marL="0" indent="0">
              <a:lnSpc>
                <a:spcPct val="120000"/>
              </a:lnSpc>
              <a:spcBef>
                <a:spcPts val="0"/>
              </a:spcBef>
              <a:buNone/>
            </a:pPr>
            <a:r>
              <a:rPr lang="en-US" dirty="0"/>
              <a:t>else:</a:t>
            </a:r>
          </a:p>
          <a:p>
            <a:pPr marL="0" indent="0">
              <a:lnSpc>
                <a:spcPct val="120000"/>
              </a:lnSpc>
              <a:spcBef>
                <a:spcPts val="0"/>
              </a:spcBef>
              <a:buNone/>
            </a:pPr>
            <a:r>
              <a:rPr lang="en-US" dirty="0"/>
              <a:t>    print("You cannot vote.")</a:t>
            </a:r>
          </a:p>
          <a:p>
            <a:pPr marL="0" indent="0">
              <a:lnSpc>
                <a:spcPct val="120000"/>
              </a:lnSpc>
              <a:spcBef>
                <a:spcPts val="0"/>
              </a:spcBef>
              <a:buNone/>
            </a:pPr>
            <a:endParaRPr lang="en-US" dirty="0"/>
          </a:p>
          <a:p>
            <a:pPr marL="0" indent="0">
              <a:lnSpc>
                <a:spcPct val="120000"/>
              </a:lnSpc>
              <a:spcBef>
                <a:spcPts val="0"/>
              </a:spcBef>
              <a:buNone/>
            </a:pPr>
            <a:r>
              <a:rPr lang="en-US" dirty="0"/>
              <a:t># 7. Real-World Example: Traffic Light</a:t>
            </a:r>
          </a:p>
          <a:p>
            <a:pPr marL="0" indent="0">
              <a:lnSpc>
                <a:spcPct val="120000"/>
              </a:lnSpc>
              <a:spcBef>
                <a:spcPts val="0"/>
              </a:spcBef>
              <a:buNone/>
            </a:pPr>
            <a:r>
              <a:rPr lang="en-US" dirty="0" err="1"/>
              <a:t>traffic_light</a:t>
            </a:r>
            <a:r>
              <a:rPr lang="en-US" dirty="0"/>
              <a:t> = "red"</a:t>
            </a:r>
          </a:p>
          <a:p>
            <a:pPr marL="0" indent="0">
              <a:lnSpc>
                <a:spcPct val="120000"/>
              </a:lnSpc>
              <a:spcBef>
                <a:spcPts val="0"/>
              </a:spcBef>
              <a:buNone/>
            </a:pPr>
            <a:r>
              <a:rPr lang="en-US" dirty="0"/>
              <a:t>if </a:t>
            </a:r>
            <a:r>
              <a:rPr lang="en-US" dirty="0" err="1"/>
              <a:t>traffic_light</a:t>
            </a:r>
            <a:r>
              <a:rPr lang="en-US" dirty="0"/>
              <a:t> == "green":</a:t>
            </a:r>
          </a:p>
          <a:p>
            <a:pPr marL="0" indent="0">
              <a:lnSpc>
                <a:spcPct val="120000"/>
              </a:lnSpc>
              <a:spcBef>
                <a:spcPts val="0"/>
              </a:spcBef>
              <a:buNone/>
            </a:pPr>
            <a:r>
              <a:rPr lang="en-US" dirty="0"/>
              <a:t>    print("Go!")</a:t>
            </a:r>
          </a:p>
          <a:p>
            <a:pPr marL="0" indent="0">
              <a:lnSpc>
                <a:spcPct val="120000"/>
              </a:lnSpc>
              <a:spcBef>
                <a:spcPts val="0"/>
              </a:spcBef>
              <a:buNone/>
            </a:pPr>
            <a:r>
              <a:rPr lang="en-US" dirty="0" err="1"/>
              <a:t>elif</a:t>
            </a:r>
            <a:r>
              <a:rPr lang="en-US" dirty="0"/>
              <a:t> </a:t>
            </a:r>
            <a:r>
              <a:rPr lang="en-US" dirty="0" err="1"/>
              <a:t>traffic_light</a:t>
            </a:r>
            <a:r>
              <a:rPr lang="en-US" dirty="0"/>
              <a:t> == "yellow":</a:t>
            </a:r>
          </a:p>
          <a:p>
            <a:pPr marL="0" indent="0">
              <a:lnSpc>
                <a:spcPct val="120000"/>
              </a:lnSpc>
              <a:spcBef>
                <a:spcPts val="0"/>
              </a:spcBef>
              <a:buNone/>
            </a:pPr>
            <a:r>
              <a:rPr lang="en-US" dirty="0"/>
              <a:t>    print("Slow down!")</a:t>
            </a:r>
          </a:p>
          <a:p>
            <a:pPr marL="0" indent="0">
              <a:lnSpc>
                <a:spcPct val="120000"/>
              </a:lnSpc>
              <a:spcBef>
                <a:spcPts val="0"/>
              </a:spcBef>
              <a:buNone/>
            </a:pPr>
            <a:r>
              <a:rPr lang="en-US" dirty="0" err="1"/>
              <a:t>elif</a:t>
            </a:r>
            <a:r>
              <a:rPr lang="en-US" dirty="0"/>
              <a:t> </a:t>
            </a:r>
            <a:r>
              <a:rPr lang="en-US" dirty="0" err="1"/>
              <a:t>traffic_light</a:t>
            </a:r>
            <a:r>
              <a:rPr lang="en-US" dirty="0"/>
              <a:t> == "red":</a:t>
            </a:r>
          </a:p>
          <a:p>
            <a:pPr marL="0" indent="0">
              <a:lnSpc>
                <a:spcPct val="120000"/>
              </a:lnSpc>
              <a:spcBef>
                <a:spcPts val="0"/>
              </a:spcBef>
              <a:buNone/>
            </a:pPr>
            <a:r>
              <a:rPr lang="en-US" dirty="0"/>
              <a:t>    print("Stop!")</a:t>
            </a:r>
          </a:p>
          <a:p>
            <a:pPr marL="0" indent="0">
              <a:lnSpc>
                <a:spcPct val="120000"/>
              </a:lnSpc>
              <a:spcBef>
                <a:spcPts val="0"/>
              </a:spcBef>
              <a:buNone/>
            </a:pPr>
            <a:r>
              <a:rPr lang="en-US" dirty="0"/>
              <a:t>else:</a:t>
            </a:r>
          </a:p>
          <a:p>
            <a:pPr marL="0" indent="0">
              <a:lnSpc>
                <a:spcPct val="120000"/>
              </a:lnSpc>
              <a:spcBef>
                <a:spcPts val="0"/>
              </a:spcBef>
              <a:buNone/>
            </a:pPr>
            <a:r>
              <a:rPr lang="en-US" dirty="0"/>
              <a:t>    print("Invalid traffic light signal.")</a:t>
            </a:r>
          </a:p>
          <a:p>
            <a:pPr marL="0" indent="0">
              <a:lnSpc>
                <a:spcPct val="120000"/>
              </a:lnSpc>
              <a:spcBef>
                <a:spcPts val="0"/>
              </a:spcBef>
              <a:buNone/>
            </a:pPr>
            <a:endParaRPr lang="en-US" dirty="0"/>
          </a:p>
          <a:p>
            <a:pPr marL="0" indent="0">
              <a:lnSpc>
                <a:spcPct val="120000"/>
              </a:lnSpc>
              <a:spcBef>
                <a:spcPts val="0"/>
              </a:spcBef>
              <a:buNone/>
            </a:pPr>
            <a:r>
              <a:rPr lang="en-US" dirty="0"/>
              <a:t># 8. Error Handling Using Branching</a:t>
            </a:r>
          </a:p>
          <a:p>
            <a:pPr marL="0" indent="0">
              <a:lnSpc>
                <a:spcPct val="120000"/>
              </a:lnSpc>
              <a:spcBef>
                <a:spcPts val="0"/>
              </a:spcBef>
              <a:buNone/>
            </a:pPr>
            <a:r>
              <a:rPr lang="en-US" dirty="0"/>
              <a:t>try:</a:t>
            </a:r>
          </a:p>
          <a:p>
            <a:pPr marL="0" indent="0">
              <a:lnSpc>
                <a:spcPct val="120000"/>
              </a:lnSpc>
              <a:spcBef>
                <a:spcPts val="0"/>
              </a:spcBef>
              <a:buNone/>
            </a:pPr>
            <a:r>
              <a:rPr lang="en-US" dirty="0"/>
              <a:t>    number = int(input("Enter a number: "))</a:t>
            </a:r>
          </a:p>
          <a:p>
            <a:pPr marL="0" indent="0">
              <a:lnSpc>
                <a:spcPct val="120000"/>
              </a:lnSpc>
              <a:spcBef>
                <a:spcPts val="0"/>
              </a:spcBef>
              <a:buNone/>
            </a:pPr>
            <a:r>
              <a:rPr lang="en-US" dirty="0"/>
              <a:t>    if number &gt; 0:</a:t>
            </a:r>
          </a:p>
          <a:p>
            <a:pPr marL="0" indent="0">
              <a:lnSpc>
                <a:spcPct val="120000"/>
              </a:lnSpc>
              <a:spcBef>
                <a:spcPts val="0"/>
              </a:spcBef>
              <a:buNone/>
            </a:pPr>
            <a:r>
              <a:rPr lang="en-US" dirty="0"/>
              <a:t>        print("You entered a positive number.")</a:t>
            </a:r>
          </a:p>
          <a:p>
            <a:pPr marL="0" indent="0">
              <a:lnSpc>
                <a:spcPct val="120000"/>
              </a:lnSpc>
              <a:spcBef>
                <a:spcPts val="0"/>
              </a:spcBef>
              <a:buNone/>
            </a:pPr>
            <a:r>
              <a:rPr lang="en-US" dirty="0"/>
              <a:t>    </a:t>
            </a:r>
            <a:r>
              <a:rPr lang="en-US" dirty="0" err="1"/>
              <a:t>elif</a:t>
            </a:r>
            <a:r>
              <a:rPr lang="en-US" dirty="0"/>
              <a:t> number &lt; 0:</a:t>
            </a:r>
          </a:p>
          <a:p>
            <a:pPr marL="0" indent="0">
              <a:lnSpc>
                <a:spcPct val="120000"/>
              </a:lnSpc>
              <a:spcBef>
                <a:spcPts val="0"/>
              </a:spcBef>
              <a:buNone/>
            </a:pPr>
            <a:r>
              <a:rPr lang="en-US" dirty="0"/>
              <a:t>        print("You entered a negative number.")</a:t>
            </a:r>
          </a:p>
          <a:p>
            <a:pPr marL="0" indent="0">
              <a:lnSpc>
                <a:spcPct val="120000"/>
              </a:lnSpc>
              <a:spcBef>
                <a:spcPts val="0"/>
              </a:spcBef>
              <a:buNone/>
            </a:pPr>
            <a:r>
              <a:rPr lang="en-US" dirty="0"/>
              <a:t>    else:</a:t>
            </a:r>
          </a:p>
          <a:p>
            <a:pPr marL="0" indent="0">
              <a:lnSpc>
                <a:spcPct val="120000"/>
              </a:lnSpc>
              <a:spcBef>
                <a:spcPts val="0"/>
              </a:spcBef>
              <a:buNone/>
            </a:pPr>
            <a:r>
              <a:rPr lang="en-US" dirty="0"/>
              <a:t>        print("You entered zero.")</a:t>
            </a:r>
          </a:p>
          <a:p>
            <a:pPr marL="0" indent="0">
              <a:lnSpc>
                <a:spcPct val="120000"/>
              </a:lnSpc>
              <a:spcBef>
                <a:spcPts val="0"/>
              </a:spcBef>
              <a:buNone/>
            </a:pPr>
            <a:r>
              <a:rPr lang="en-US" dirty="0"/>
              <a:t>except </a:t>
            </a:r>
            <a:r>
              <a:rPr lang="en-US" dirty="0" err="1"/>
              <a:t>ValueError</a:t>
            </a:r>
            <a:r>
              <a:rPr lang="en-US" dirty="0"/>
              <a:t>:</a:t>
            </a:r>
          </a:p>
          <a:p>
            <a:pPr marL="0" indent="0">
              <a:lnSpc>
                <a:spcPct val="120000"/>
              </a:lnSpc>
              <a:spcBef>
                <a:spcPts val="0"/>
              </a:spcBef>
              <a:buNone/>
            </a:pPr>
            <a:r>
              <a:rPr lang="en-US" dirty="0"/>
              <a:t>    print("That's not a valid number!")</a:t>
            </a:r>
          </a:p>
        </p:txBody>
      </p:sp>
    </p:spTree>
    <p:extLst>
      <p:ext uri="{BB962C8B-B14F-4D97-AF65-F5344CB8AC3E}">
        <p14:creationId xmlns:p14="http://schemas.microsoft.com/office/powerpoint/2010/main" val="24787283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a:extLst>
            <a:ext uri="{FF2B5EF4-FFF2-40B4-BE49-F238E27FC236}">
              <a16:creationId xmlns:a16="http://schemas.microsoft.com/office/drawing/2014/main" id="{3F6C7DB2-22B5-28BE-A5D8-9EDB8A2EC02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0D16564-2CB3-74A7-963B-225A32A43239}"/>
              </a:ext>
            </a:extLst>
          </p:cNvPr>
          <p:cNvSpPr>
            <a:spLocks noGrp="1"/>
          </p:cNvSpPr>
          <p:nvPr>
            <p:ph type="title"/>
          </p:nvPr>
        </p:nvSpPr>
        <p:spPr>
          <a:xfrm>
            <a:off x="342900" y="345834"/>
            <a:ext cx="11474926" cy="730798"/>
          </a:xfrm>
        </p:spPr>
        <p:txBody>
          <a:bodyPr>
            <a:normAutofit/>
          </a:bodyPr>
          <a:lstStyle/>
          <a:p>
            <a:r>
              <a:rPr lang="en-US" sz="3000" dirty="0">
                <a:solidFill>
                  <a:srgbClr val="000398"/>
                </a:solidFill>
                <a:latin typeface="Arial Black" pitchFamily="34" charset="0"/>
              </a:rPr>
              <a:t>If condition</a:t>
            </a:r>
          </a:p>
        </p:txBody>
      </p:sp>
      <p:pic>
        <p:nvPicPr>
          <p:cNvPr id="5" name="Content Placeholder 4">
            <a:extLst>
              <a:ext uri="{FF2B5EF4-FFF2-40B4-BE49-F238E27FC236}">
                <a16:creationId xmlns:a16="http://schemas.microsoft.com/office/drawing/2014/main" id="{7E3C5FE3-569A-E8B5-D0D0-69881FECA111}"/>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342900" y="1076632"/>
            <a:ext cx="5690552" cy="5435534"/>
          </a:xfrm>
        </p:spPr>
      </p:pic>
      <p:pic>
        <p:nvPicPr>
          <p:cNvPr id="4" name="Picture 3">
            <a:extLst>
              <a:ext uri="{FF2B5EF4-FFF2-40B4-BE49-F238E27FC236}">
                <a16:creationId xmlns:a16="http://schemas.microsoft.com/office/drawing/2014/main" id="{C5A69948-C546-6600-EB1B-01D15807897B}"/>
              </a:ext>
            </a:extLst>
          </p:cNvPr>
          <p:cNvPicPr>
            <a:picLocks noChangeAspect="1"/>
          </p:cNvPicPr>
          <p:nvPr/>
        </p:nvPicPr>
        <p:blipFill>
          <a:blip r:embed="rId4"/>
          <a:stretch>
            <a:fillRect/>
          </a:stretch>
        </p:blipFill>
        <p:spPr>
          <a:xfrm>
            <a:off x="6096000" y="1076633"/>
            <a:ext cx="5784376" cy="5435533"/>
          </a:xfrm>
          <a:prstGeom prst="rect">
            <a:avLst/>
          </a:prstGeom>
        </p:spPr>
      </p:pic>
    </p:spTree>
    <p:extLst>
      <p:ext uri="{BB962C8B-B14F-4D97-AF65-F5344CB8AC3E}">
        <p14:creationId xmlns:p14="http://schemas.microsoft.com/office/powerpoint/2010/main" val="419990597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a:extLst>
            <a:ext uri="{FF2B5EF4-FFF2-40B4-BE49-F238E27FC236}">
              <a16:creationId xmlns:a16="http://schemas.microsoft.com/office/drawing/2014/main" id="{971117E5-64DF-6D9E-F89D-352E363F068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2F82004-978F-9AA9-D679-335219099B70}"/>
              </a:ext>
            </a:extLst>
          </p:cNvPr>
          <p:cNvSpPr>
            <a:spLocks noGrp="1"/>
          </p:cNvSpPr>
          <p:nvPr>
            <p:ph type="title"/>
          </p:nvPr>
        </p:nvSpPr>
        <p:spPr>
          <a:xfrm>
            <a:off x="342900" y="345834"/>
            <a:ext cx="11474926" cy="730798"/>
          </a:xfrm>
        </p:spPr>
        <p:txBody>
          <a:bodyPr>
            <a:normAutofit/>
          </a:bodyPr>
          <a:lstStyle/>
          <a:p>
            <a:r>
              <a:rPr lang="en-US" sz="3000" dirty="0">
                <a:solidFill>
                  <a:srgbClr val="000398"/>
                </a:solidFill>
                <a:latin typeface="Arial Black" pitchFamily="34" charset="0"/>
              </a:rPr>
              <a:t>If-else conditions</a:t>
            </a:r>
          </a:p>
        </p:txBody>
      </p:sp>
      <p:pic>
        <p:nvPicPr>
          <p:cNvPr id="5" name="Content Placeholder 4">
            <a:extLst>
              <a:ext uri="{FF2B5EF4-FFF2-40B4-BE49-F238E27FC236}">
                <a16:creationId xmlns:a16="http://schemas.microsoft.com/office/drawing/2014/main" id="{6F35F9FB-9A4D-521E-548A-06A719C0DD75}"/>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342901" y="1076632"/>
            <a:ext cx="5375163" cy="5435533"/>
          </a:xfrm>
        </p:spPr>
      </p:pic>
      <p:pic>
        <p:nvPicPr>
          <p:cNvPr id="4" name="Picture 3">
            <a:extLst>
              <a:ext uri="{FF2B5EF4-FFF2-40B4-BE49-F238E27FC236}">
                <a16:creationId xmlns:a16="http://schemas.microsoft.com/office/drawing/2014/main" id="{176848B6-47A4-DA57-4C17-ECF9C9D43E89}"/>
              </a:ext>
            </a:extLst>
          </p:cNvPr>
          <p:cNvPicPr>
            <a:picLocks noChangeAspect="1"/>
          </p:cNvPicPr>
          <p:nvPr/>
        </p:nvPicPr>
        <p:blipFill>
          <a:blip r:embed="rId4"/>
          <a:stretch>
            <a:fillRect/>
          </a:stretch>
        </p:blipFill>
        <p:spPr>
          <a:xfrm>
            <a:off x="5718064" y="1076632"/>
            <a:ext cx="6131035" cy="5435533"/>
          </a:xfrm>
          <a:prstGeom prst="rect">
            <a:avLst/>
          </a:prstGeom>
        </p:spPr>
      </p:pic>
    </p:spTree>
    <p:extLst>
      <p:ext uri="{BB962C8B-B14F-4D97-AF65-F5344CB8AC3E}">
        <p14:creationId xmlns:p14="http://schemas.microsoft.com/office/powerpoint/2010/main" val="30979399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74B6D-4D05-4355-9002-D60974001BE6}"/>
              </a:ext>
            </a:extLst>
          </p:cNvPr>
          <p:cNvSpPr>
            <a:spLocks noGrp="1"/>
          </p:cNvSpPr>
          <p:nvPr>
            <p:ph type="title"/>
          </p:nvPr>
        </p:nvSpPr>
        <p:spPr>
          <a:xfrm>
            <a:off x="342900" y="345834"/>
            <a:ext cx="11474926" cy="730798"/>
          </a:xfrm>
        </p:spPr>
        <p:txBody>
          <a:bodyPr>
            <a:normAutofit/>
          </a:bodyPr>
          <a:lstStyle/>
          <a:p>
            <a:r>
              <a:rPr lang="en-IN" sz="3000" dirty="0">
                <a:solidFill>
                  <a:srgbClr val="000398"/>
                </a:solidFill>
                <a:latin typeface="Arial Black" pitchFamily="34" charset="0"/>
              </a:rPr>
              <a:t>Syllabus</a:t>
            </a:r>
            <a:endParaRPr lang="en-US" sz="3000" dirty="0">
              <a:solidFill>
                <a:srgbClr val="000398"/>
              </a:solidFill>
              <a:latin typeface="Arial Black" pitchFamily="34" charset="0"/>
            </a:endParaRPr>
          </a:p>
        </p:txBody>
      </p:sp>
      <p:sp>
        <p:nvSpPr>
          <p:cNvPr id="3" name="Content Placeholder 2">
            <a:extLst>
              <a:ext uri="{FF2B5EF4-FFF2-40B4-BE49-F238E27FC236}">
                <a16:creationId xmlns:a16="http://schemas.microsoft.com/office/drawing/2014/main" id="{0A7B4EB8-811A-45F9-ACC6-D76C6EC4CDEA}"/>
              </a:ext>
            </a:extLst>
          </p:cNvPr>
          <p:cNvSpPr>
            <a:spLocks noGrp="1"/>
          </p:cNvSpPr>
          <p:nvPr>
            <p:ph idx="1"/>
          </p:nvPr>
        </p:nvSpPr>
        <p:spPr>
          <a:xfrm>
            <a:off x="342900" y="1076632"/>
            <a:ext cx="11474926" cy="5435534"/>
          </a:xfrm>
        </p:spPr>
        <p:txBody>
          <a:bodyPr>
            <a:norm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IN" sz="2800" b="1" i="0" u="none" strike="noStrike" kern="1200" cap="none" spc="0" normalizeH="0" baseline="0" noProof="0" dirty="0">
                <a:ln>
                  <a:noFill/>
                </a:ln>
                <a:solidFill>
                  <a:prstClr val="black"/>
                </a:solidFill>
                <a:effectLst/>
                <a:uLnTx/>
                <a:uFillTx/>
                <a:latin typeface="Calibri"/>
                <a:ea typeface="+mn-ea"/>
                <a:cs typeface="+mn-cs"/>
              </a:rPr>
              <a:t>Pre Training </a:t>
            </a:r>
            <a:r>
              <a:rPr kumimoji="0" lang="en-IN" sz="2800" i="0" u="none" strike="noStrike" kern="1200" cap="none" spc="0" normalizeH="0" baseline="0" noProof="0" dirty="0">
                <a:ln>
                  <a:noFill/>
                </a:ln>
                <a:solidFill>
                  <a:prstClr val="black"/>
                </a:solidFill>
                <a:effectLst/>
                <a:uLnTx/>
                <a:uFillTx/>
                <a:latin typeface="Calibri"/>
                <a:ea typeface="+mn-ea"/>
                <a:cs typeface="+mn-cs"/>
              </a:rPr>
              <a:t>– Variables,</a:t>
            </a:r>
            <a:r>
              <a:rPr kumimoji="0" lang="en-IN" sz="2800" b="1" i="0" u="none" strike="noStrike" kern="1200" cap="none" spc="0" normalizeH="0" baseline="0" noProof="0" dirty="0">
                <a:ln>
                  <a:noFill/>
                </a:ln>
                <a:solidFill>
                  <a:prstClr val="black"/>
                </a:solidFill>
                <a:effectLst/>
                <a:uLnTx/>
                <a:uFillTx/>
                <a:latin typeface="Calibri"/>
                <a:ea typeface="+mn-ea"/>
                <a:cs typeface="+mn-cs"/>
              </a:rPr>
              <a:t> </a:t>
            </a:r>
            <a:r>
              <a:rPr kumimoji="0" lang="en-IN" sz="2800" i="0" u="none" strike="noStrike" kern="1200" cap="none" spc="0" normalizeH="0" baseline="0" noProof="0" dirty="0">
                <a:ln>
                  <a:noFill/>
                </a:ln>
                <a:solidFill>
                  <a:prstClr val="black"/>
                </a:solidFill>
                <a:effectLst/>
                <a:uLnTx/>
                <a:uFillTx/>
                <a:latin typeface="Calibri"/>
                <a:ea typeface="+mn-ea"/>
                <a:cs typeface="+mn-cs"/>
              </a:rPr>
              <a:t>Data Types, Operators</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IN" sz="2800" b="1"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IN" sz="2800" b="1" i="0" u="none" strike="noStrike" kern="1200" cap="none" spc="0" normalizeH="0" baseline="0" noProof="0" dirty="0">
                <a:ln>
                  <a:noFill/>
                </a:ln>
                <a:solidFill>
                  <a:prstClr val="black"/>
                </a:solidFill>
                <a:effectLst/>
                <a:uLnTx/>
                <a:uFillTx/>
                <a:latin typeface="Calibri"/>
                <a:ea typeface="+mn-ea"/>
                <a:cs typeface="+mn-cs"/>
              </a:rPr>
              <a:t>Training</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1" i="0" u="none" strike="noStrike" kern="1200" cap="none" spc="0" normalizeH="0" baseline="0" noProof="0" dirty="0">
                <a:ln>
                  <a:noFill/>
                </a:ln>
                <a:solidFill>
                  <a:prstClr val="black"/>
                </a:solidFill>
                <a:effectLst/>
                <a:uLnTx/>
                <a:uFillTx/>
                <a:latin typeface="Calibri"/>
                <a:ea typeface="+mn-ea"/>
                <a:cs typeface="+mn-cs"/>
              </a:rPr>
              <a:t>1. Topics</a:t>
            </a:r>
            <a:r>
              <a:rPr kumimoji="0" lang="en-US" sz="2800" b="0" i="0" u="none" strike="noStrike" kern="1200" cap="none" spc="0" normalizeH="0" baseline="0" noProof="0" dirty="0">
                <a:ln>
                  <a:noFill/>
                </a:ln>
                <a:solidFill>
                  <a:prstClr val="black"/>
                </a:solidFill>
                <a:effectLst/>
                <a:uLnTx/>
                <a:uFillTx/>
                <a:latin typeface="Calibri"/>
                <a:ea typeface="+mn-ea"/>
                <a:cs typeface="+mn-cs"/>
              </a:rPr>
              <a:t>: Conditional statements (if-</a:t>
            </a:r>
            <a:r>
              <a:rPr kumimoji="0" lang="en-US" sz="2800" b="0" i="0" u="none" strike="noStrike" kern="1200" cap="none" spc="0" normalizeH="0" baseline="0" noProof="0" dirty="0" err="1">
                <a:ln>
                  <a:noFill/>
                </a:ln>
                <a:solidFill>
                  <a:prstClr val="black"/>
                </a:solidFill>
                <a:effectLst/>
                <a:uLnTx/>
                <a:uFillTx/>
                <a:latin typeface="Calibri"/>
                <a:ea typeface="+mn-ea"/>
                <a:cs typeface="+mn-cs"/>
              </a:rPr>
              <a:t>elif</a:t>
            </a:r>
            <a:r>
              <a:rPr kumimoji="0" lang="en-US" sz="2800" b="0" i="0" u="none" strike="noStrike" kern="1200" cap="none" spc="0" normalizeH="0" baseline="0" noProof="0" dirty="0">
                <a:ln>
                  <a:noFill/>
                </a:ln>
                <a:solidFill>
                  <a:prstClr val="black"/>
                </a:solidFill>
                <a:effectLst/>
                <a:uLnTx/>
                <a:uFillTx/>
                <a:latin typeface="Calibri"/>
                <a:ea typeface="+mn-ea"/>
                <a:cs typeface="+mn-cs"/>
              </a:rPr>
              <a:t>-else), loops (for, while), and logical operators.</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1" i="0" u="none" strike="noStrike" kern="1200" cap="none" spc="0" normalizeH="0" baseline="0" noProof="0" dirty="0">
                <a:ln>
                  <a:noFill/>
                </a:ln>
                <a:solidFill>
                  <a:prstClr val="black"/>
                </a:solidFill>
                <a:effectLst/>
                <a:uLnTx/>
                <a:uFillTx/>
                <a:latin typeface="Calibri"/>
                <a:ea typeface="+mn-ea"/>
                <a:cs typeface="+mn-cs"/>
              </a:rPr>
              <a:t>2. Hands-On</a:t>
            </a:r>
            <a:r>
              <a:rPr kumimoji="0" lang="en-US" sz="2800" b="0" i="0" u="none" strike="noStrike" kern="1200" cap="none" spc="0" normalizeH="0" baseline="0" noProof="0" dirty="0">
                <a:ln>
                  <a:noFill/>
                </a:ln>
                <a:solidFill>
                  <a:prstClr val="black"/>
                </a:solidFill>
                <a:effectLst/>
                <a:uLnTx/>
                <a:uFillTx/>
                <a:latin typeface="Calibri"/>
                <a:ea typeface="+mn-ea"/>
                <a:cs typeface="+mn-cs"/>
              </a:rPr>
              <a:t>: Write a guessing game using loops and conditions.</a:t>
            </a:r>
            <a:endParaRPr lang="en-US" dirty="0">
              <a:solidFill>
                <a:prstClr val="black"/>
              </a:solidFill>
              <a:latin typeface="Calibri"/>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IN" sz="2800" b="0" i="0" u="none" strike="noStrike" kern="1200" cap="none" spc="0" normalizeH="0" baseline="0" noProof="0" dirty="0">
              <a:ln>
                <a:noFill/>
              </a:ln>
              <a:solidFill>
                <a:prstClr val="black"/>
              </a:solidFill>
              <a:effectLst/>
              <a:uLnTx/>
              <a:uFillTx/>
              <a:latin typeface="Calibri"/>
              <a:ea typeface="+mn-ea"/>
              <a:cs typeface="+mn-cs"/>
            </a:endParaRPr>
          </a:p>
          <a:p>
            <a:pPr marL="0" indent="0">
              <a:buNone/>
              <a:defRPr/>
            </a:pPr>
            <a:r>
              <a:rPr kumimoji="0" lang="en-IN" sz="2800" b="1" i="0" u="none" strike="noStrike" kern="1200" cap="none" spc="0" normalizeH="0" baseline="0" noProof="0" dirty="0">
                <a:ln>
                  <a:noFill/>
                </a:ln>
                <a:solidFill>
                  <a:prstClr val="black"/>
                </a:solidFill>
                <a:effectLst/>
                <a:uLnTx/>
                <a:uFillTx/>
                <a:latin typeface="Calibri"/>
                <a:ea typeface="+mn-ea"/>
                <a:cs typeface="+mn-cs"/>
              </a:rPr>
              <a:t>Post Training</a:t>
            </a:r>
            <a:r>
              <a:rPr kumimoji="0" lang="en-IN" sz="2800" b="0" i="0" u="none" strike="noStrike" kern="1200" cap="none" spc="0" normalizeH="0" baseline="0" noProof="0" dirty="0">
                <a:ln>
                  <a:noFill/>
                </a:ln>
                <a:solidFill>
                  <a:prstClr val="black"/>
                </a:solidFill>
                <a:effectLst/>
                <a:uLnTx/>
                <a:uFillTx/>
                <a:latin typeface="Calibri"/>
                <a:ea typeface="+mn-ea"/>
                <a:cs typeface="+mn-cs"/>
              </a:rPr>
              <a:t> – </a:t>
            </a:r>
            <a:r>
              <a:rPr kumimoji="0" lang="en-US" sz="2800" b="1" i="0" u="none" strike="noStrike" kern="1200" cap="none" spc="0" normalizeH="0" baseline="0" noProof="0" dirty="0">
                <a:ln>
                  <a:noFill/>
                </a:ln>
                <a:solidFill>
                  <a:prstClr val="black"/>
                </a:solidFill>
                <a:effectLst/>
                <a:uLnTx/>
                <a:uFillTx/>
                <a:latin typeface="Calibri"/>
                <a:ea typeface="+mn-ea"/>
                <a:cs typeface="+mn-cs"/>
              </a:rPr>
              <a:t>Case Study</a:t>
            </a:r>
            <a:r>
              <a:rPr kumimoji="0" lang="en-US" sz="2800" b="0" i="0" u="none" strike="noStrike" kern="1200" cap="none" spc="0" normalizeH="0" baseline="0" noProof="0" dirty="0">
                <a:ln>
                  <a:noFill/>
                </a:ln>
                <a:solidFill>
                  <a:prstClr val="black"/>
                </a:solidFill>
                <a:effectLst/>
                <a:uLnTx/>
                <a:uFillTx/>
                <a:latin typeface="Calibri"/>
                <a:ea typeface="+mn-ea"/>
                <a:cs typeface="+mn-cs"/>
              </a:rPr>
              <a:t>: Create a simple calculator that performs basic arithmetic based on user input.</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IN" sz="28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IN" sz="28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91227794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a:extLst>
            <a:ext uri="{FF2B5EF4-FFF2-40B4-BE49-F238E27FC236}">
              <a16:creationId xmlns:a16="http://schemas.microsoft.com/office/drawing/2014/main" id="{9E7F99D7-8839-67A2-A612-F0FD0904D85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ABD7977-02C9-1027-9DE7-E895124C108B}"/>
              </a:ext>
            </a:extLst>
          </p:cNvPr>
          <p:cNvSpPr>
            <a:spLocks noGrp="1"/>
          </p:cNvSpPr>
          <p:nvPr>
            <p:ph type="title"/>
          </p:nvPr>
        </p:nvSpPr>
        <p:spPr>
          <a:xfrm>
            <a:off x="342900" y="345834"/>
            <a:ext cx="11474926" cy="730798"/>
          </a:xfrm>
        </p:spPr>
        <p:txBody>
          <a:bodyPr>
            <a:normAutofit/>
          </a:bodyPr>
          <a:lstStyle/>
          <a:p>
            <a:r>
              <a:rPr lang="en-US" sz="3000" dirty="0">
                <a:solidFill>
                  <a:srgbClr val="000398"/>
                </a:solidFill>
                <a:latin typeface="Arial Black" pitchFamily="34" charset="0"/>
              </a:rPr>
              <a:t>if-</a:t>
            </a:r>
            <a:r>
              <a:rPr lang="en-US" sz="3000" dirty="0" err="1">
                <a:solidFill>
                  <a:srgbClr val="000398"/>
                </a:solidFill>
                <a:latin typeface="Arial Black" pitchFamily="34" charset="0"/>
              </a:rPr>
              <a:t>elif</a:t>
            </a:r>
            <a:r>
              <a:rPr lang="en-US" sz="3000" dirty="0">
                <a:solidFill>
                  <a:srgbClr val="000398"/>
                </a:solidFill>
                <a:latin typeface="Arial Black" pitchFamily="34" charset="0"/>
              </a:rPr>
              <a:t>-else statement</a:t>
            </a:r>
          </a:p>
        </p:txBody>
      </p:sp>
      <p:pic>
        <p:nvPicPr>
          <p:cNvPr id="4" name="Content Placeholder 3">
            <a:extLst>
              <a:ext uri="{FF2B5EF4-FFF2-40B4-BE49-F238E27FC236}">
                <a16:creationId xmlns:a16="http://schemas.microsoft.com/office/drawing/2014/main" id="{A29259F5-84A5-56C4-3380-7D2EB2D5175D}"/>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342900" y="1076325"/>
            <a:ext cx="5753100" cy="5435600"/>
          </a:xfrm>
          <a:prstGeom prst="rect">
            <a:avLst/>
          </a:prstGeom>
        </p:spPr>
      </p:pic>
      <p:pic>
        <p:nvPicPr>
          <p:cNvPr id="5" name="Picture 4">
            <a:extLst>
              <a:ext uri="{FF2B5EF4-FFF2-40B4-BE49-F238E27FC236}">
                <a16:creationId xmlns:a16="http://schemas.microsoft.com/office/drawing/2014/main" id="{6C07FB9E-CB2F-3B2E-37CB-E7FA0FC4AD48}"/>
              </a:ext>
            </a:extLst>
          </p:cNvPr>
          <p:cNvPicPr>
            <a:picLocks noChangeAspect="1"/>
          </p:cNvPicPr>
          <p:nvPr/>
        </p:nvPicPr>
        <p:blipFill>
          <a:blip r:embed="rId4"/>
          <a:stretch>
            <a:fillRect/>
          </a:stretch>
        </p:blipFill>
        <p:spPr>
          <a:xfrm>
            <a:off x="6096000" y="1076325"/>
            <a:ext cx="5721826" cy="5435600"/>
          </a:xfrm>
          <a:prstGeom prst="rect">
            <a:avLst/>
          </a:prstGeom>
        </p:spPr>
      </p:pic>
    </p:spTree>
    <p:extLst>
      <p:ext uri="{BB962C8B-B14F-4D97-AF65-F5344CB8AC3E}">
        <p14:creationId xmlns:p14="http://schemas.microsoft.com/office/powerpoint/2010/main" val="6411191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a:extLst>
            <a:ext uri="{FF2B5EF4-FFF2-40B4-BE49-F238E27FC236}">
              <a16:creationId xmlns:a16="http://schemas.microsoft.com/office/drawing/2014/main" id="{09860EA5-B13A-FB3B-851D-E5D00E0D409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AEF8947-61B6-7169-9EA2-2E7E6C4644F2}"/>
              </a:ext>
            </a:extLst>
          </p:cNvPr>
          <p:cNvSpPr>
            <a:spLocks noGrp="1"/>
          </p:cNvSpPr>
          <p:nvPr>
            <p:ph type="title"/>
          </p:nvPr>
        </p:nvSpPr>
        <p:spPr>
          <a:xfrm>
            <a:off x="342900" y="345834"/>
            <a:ext cx="11474926" cy="730798"/>
          </a:xfrm>
        </p:spPr>
        <p:txBody>
          <a:bodyPr>
            <a:normAutofit/>
          </a:bodyPr>
          <a:lstStyle/>
          <a:p>
            <a:r>
              <a:rPr lang="en-US" sz="3000" dirty="0">
                <a:solidFill>
                  <a:srgbClr val="000398"/>
                </a:solidFill>
                <a:latin typeface="Arial Black" pitchFamily="34" charset="0"/>
              </a:rPr>
              <a:t>if-</a:t>
            </a:r>
            <a:r>
              <a:rPr lang="en-US" sz="3000" dirty="0" err="1">
                <a:solidFill>
                  <a:srgbClr val="000398"/>
                </a:solidFill>
                <a:latin typeface="Arial Black" pitchFamily="34" charset="0"/>
              </a:rPr>
              <a:t>elif</a:t>
            </a:r>
            <a:r>
              <a:rPr lang="en-US" sz="3000" dirty="0">
                <a:solidFill>
                  <a:srgbClr val="000398"/>
                </a:solidFill>
                <a:latin typeface="Arial Black" pitchFamily="34" charset="0"/>
              </a:rPr>
              <a:t>-</a:t>
            </a:r>
            <a:r>
              <a:rPr lang="en-US" sz="3000" dirty="0" err="1">
                <a:solidFill>
                  <a:srgbClr val="000398"/>
                </a:solidFill>
                <a:latin typeface="Arial Black" pitchFamily="34" charset="0"/>
              </a:rPr>
              <a:t>elif</a:t>
            </a:r>
            <a:r>
              <a:rPr lang="en-US" sz="3000" dirty="0">
                <a:solidFill>
                  <a:srgbClr val="000398"/>
                </a:solidFill>
                <a:latin typeface="Arial Black" pitchFamily="34" charset="0"/>
              </a:rPr>
              <a:t>-else statements</a:t>
            </a:r>
          </a:p>
        </p:txBody>
      </p:sp>
      <p:pic>
        <p:nvPicPr>
          <p:cNvPr id="4" name="Content Placeholder 3">
            <a:extLst>
              <a:ext uri="{FF2B5EF4-FFF2-40B4-BE49-F238E27FC236}">
                <a16:creationId xmlns:a16="http://schemas.microsoft.com/office/drawing/2014/main" id="{C219B295-74C4-88D8-D1B2-C7D70537DCC3}"/>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342900" y="1076325"/>
            <a:ext cx="11474926" cy="5435600"/>
          </a:xfrm>
          <a:prstGeom prst="rect">
            <a:avLst/>
          </a:prstGeom>
        </p:spPr>
      </p:pic>
    </p:spTree>
    <p:extLst>
      <p:ext uri="{BB962C8B-B14F-4D97-AF65-F5344CB8AC3E}">
        <p14:creationId xmlns:p14="http://schemas.microsoft.com/office/powerpoint/2010/main" val="7624506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a:extLst>
            <a:ext uri="{FF2B5EF4-FFF2-40B4-BE49-F238E27FC236}">
              <a16:creationId xmlns:a16="http://schemas.microsoft.com/office/drawing/2014/main" id="{E7B5000A-3427-2955-3B08-E3CEA2E4E19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951D6B0-EF3F-8803-0068-822AD837D798}"/>
              </a:ext>
            </a:extLst>
          </p:cNvPr>
          <p:cNvSpPr>
            <a:spLocks noGrp="1"/>
          </p:cNvSpPr>
          <p:nvPr>
            <p:ph type="title"/>
          </p:nvPr>
        </p:nvSpPr>
        <p:spPr>
          <a:xfrm>
            <a:off x="342900" y="345834"/>
            <a:ext cx="11474926" cy="730798"/>
          </a:xfrm>
        </p:spPr>
        <p:txBody>
          <a:bodyPr>
            <a:normAutofit/>
          </a:bodyPr>
          <a:lstStyle/>
          <a:p>
            <a:r>
              <a:rPr lang="en-US" sz="3000" dirty="0">
                <a:solidFill>
                  <a:srgbClr val="000398"/>
                </a:solidFill>
                <a:latin typeface="Arial Black" pitchFamily="34" charset="0"/>
              </a:rPr>
              <a:t>Nested if conditions</a:t>
            </a:r>
          </a:p>
        </p:txBody>
      </p:sp>
      <p:pic>
        <p:nvPicPr>
          <p:cNvPr id="4" name="Content Placeholder 3">
            <a:extLst>
              <a:ext uri="{FF2B5EF4-FFF2-40B4-BE49-F238E27FC236}">
                <a16:creationId xmlns:a16="http://schemas.microsoft.com/office/drawing/2014/main" id="{F254BAE4-A5DE-1217-B1A7-1771CFC75709}"/>
              </a:ext>
            </a:extLst>
          </p:cNvPr>
          <p:cNvPicPr>
            <a:picLocks noGrp="1" noChangeAspect="1"/>
          </p:cNvPicPr>
          <p:nvPr>
            <p:ph idx="1"/>
          </p:nvPr>
        </p:nvPicPr>
        <p:blipFill>
          <a:blip r:embed="rId3"/>
          <a:stretch>
            <a:fillRect/>
          </a:stretch>
        </p:blipFill>
        <p:spPr>
          <a:xfrm>
            <a:off x="342900" y="1076325"/>
            <a:ext cx="5753100" cy="5435600"/>
          </a:xfrm>
          <a:prstGeom prst="rect">
            <a:avLst/>
          </a:prstGeom>
        </p:spPr>
      </p:pic>
      <p:pic>
        <p:nvPicPr>
          <p:cNvPr id="5" name="Picture 4">
            <a:extLst>
              <a:ext uri="{FF2B5EF4-FFF2-40B4-BE49-F238E27FC236}">
                <a16:creationId xmlns:a16="http://schemas.microsoft.com/office/drawing/2014/main" id="{E9184E86-E6D5-CE72-D09B-2CD1F2413A9E}"/>
              </a:ext>
            </a:extLst>
          </p:cNvPr>
          <p:cNvPicPr>
            <a:picLocks noChangeAspect="1"/>
          </p:cNvPicPr>
          <p:nvPr/>
        </p:nvPicPr>
        <p:blipFill>
          <a:blip r:embed="rId4"/>
          <a:stretch>
            <a:fillRect/>
          </a:stretch>
        </p:blipFill>
        <p:spPr>
          <a:xfrm>
            <a:off x="6096000" y="1076325"/>
            <a:ext cx="5721826" cy="5435600"/>
          </a:xfrm>
          <a:prstGeom prst="rect">
            <a:avLst/>
          </a:prstGeom>
        </p:spPr>
      </p:pic>
    </p:spTree>
    <p:extLst>
      <p:ext uri="{BB962C8B-B14F-4D97-AF65-F5344CB8AC3E}">
        <p14:creationId xmlns:p14="http://schemas.microsoft.com/office/powerpoint/2010/main" val="427884234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a:extLst>
            <a:ext uri="{FF2B5EF4-FFF2-40B4-BE49-F238E27FC236}">
              <a16:creationId xmlns:a16="http://schemas.microsoft.com/office/drawing/2014/main" id="{156073E8-9281-37FE-A006-AA3ACAE2403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97729E7-6A41-44B9-080C-00622D225481}"/>
              </a:ext>
            </a:extLst>
          </p:cNvPr>
          <p:cNvSpPr>
            <a:spLocks noGrp="1"/>
          </p:cNvSpPr>
          <p:nvPr>
            <p:ph type="title"/>
          </p:nvPr>
        </p:nvSpPr>
        <p:spPr>
          <a:xfrm>
            <a:off x="342900" y="345834"/>
            <a:ext cx="11474926" cy="730798"/>
          </a:xfrm>
        </p:spPr>
        <p:txBody>
          <a:bodyPr>
            <a:normAutofit/>
          </a:bodyPr>
          <a:lstStyle/>
          <a:p>
            <a:r>
              <a:rPr lang="en-US" sz="3000" dirty="0">
                <a:solidFill>
                  <a:srgbClr val="000398"/>
                </a:solidFill>
                <a:latin typeface="Arial Black" pitchFamily="34" charset="0"/>
              </a:rPr>
              <a:t>Python Loops</a:t>
            </a:r>
          </a:p>
        </p:txBody>
      </p:sp>
      <p:sp>
        <p:nvSpPr>
          <p:cNvPr id="3" name="Content Placeholder 2">
            <a:extLst>
              <a:ext uri="{FF2B5EF4-FFF2-40B4-BE49-F238E27FC236}">
                <a16:creationId xmlns:a16="http://schemas.microsoft.com/office/drawing/2014/main" id="{F6DD8068-570E-93CF-40B5-64DE2BA16504}"/>
              </a:ext>
            </a:extLst>
          </p:cNvPr>
          <p:cNvSpPr>
            <a:spLocks noGrp="1"/>
          </p:cNvSpPr>
          <p:nvPr>
            <p:ph idx="1"/>
          </p:nvPr>
        </p:nvSpPr>
        <p:spPr>
          <a:xfrm>
            <a:off x="342900" y="1076632"/>
            <a:ext cx="11474926" cy="5435534"/>
          </a:xfrm>
        </p:spPr>
        <p:txBody>
          <a:bodyPr numCol="1">
            <a:normAutofit fontScale="92500"/>
          </a:bodyPr>
          <a:lstStyle/>
          <a:p>
            <a:pPr>
              <a:lnSpc>
                <a:spcPct val="120000"/>
              </a:lnSpc>
              <a:spcBef>
                <a:spcPts val="0"/>
              </a:spcBef>
            </a:pPr>
            <a:r>
              <a:rPr lang="en-US" dirty="0"/>
              <a:t>Loops in Python are control flow statements that repeatedly execute a block/s of code </a:t>
            </a:r>
            <a:r>
              <a:rPr lang="en-US" b="1" dirty="0"/>
              <a:t>as long as a condition is true</a:t>
            </a:r>
            <a:r>
              <a:rPr lang="en-US" dirty="0"/>
              <a:t> or for a </a:t>
            </a:r>
            <a:r>
              <a:rPr lang="en-US" b="1" dirty="0"/>
              <a:t>specific range of values</a:t>
            </a:r>
            <a:r>
              <a:rPr lang="en-US" dirty="0"/>
              <a:t>. </a:t>
            </a:r>
          </a:p>
          <a:p>
            <a:pPr>
              <a:lnSpc>
                <a:spcPct val="120000"/>
              </a:lnSpc>
              <a:spcBef>
                <a:spcPts val="0"/>
              </a:spcBef>
            </a:pPr>
            <a:r>
              <a:rPr lang="en-US" dirty="0"/>
              <a:t>Loops are widely used for applications, such as:</a:t>
            </a:r>
          </a:p>
          <a:p>
            <a:pPr marL="514350" indent="-514350">
              <a:lnSpc>
                <a:spcPct val="120000"/>
              </a:lnSpc>
              <a:spcBef>
                <a:spcPts val="0"/>
              </a:spcBef>
              <a:buFont typeface="+mj-lt"/>
              <a:buAutoNum type="arabicPeriod"/>
            </a:pPr>
            <a:r>
              <a:rPr lang="en-US" dirty="0"/>
              <a:t>Iterating through collections (lists, strings, dictionaries).</a:t>
            </a:r>
          </a:p>
          <a:p>
            <a:pPr marL="514350" indent="-514350">
              <a:lnSpc>
                <a:spcPct val="120000"/>
              </a:lnSpc>
              <a:spcBef>
                <a:spcPts val="0"/>
              </a:spcBef>
              <a:buFont typeface="+mj-lt"/>
              <a:buAutoNum type="arabicPeriod"/>
            </a:pPr>
            <a:r>
              <a:rPr lang="en-US" dirty="0"/>
              <a:t>Performing repetitive calculations.</a:t>
            </a:r>
          </a:p>
          <a:p>
            <a:pPr marL="514350" indent="-514350">
              <a:lnSpc>
                <a:spcPct val="120000"/>
              </a:lnSpc>
              <a:spcBef>
                <a:spcPts val="0"/>
              </a:spcBef>
              <a:buFont typeface="+mj-lt"/>
              <a:buAutoNum type="arabicPeriod"/>
            </a:pPr>
            <a:r>
              <a:rPr lang="en-US" dirty="0"/>
              <a:t>Processing data streams.</a:t>
            </a:r>
          </a:p>
          <a:p>
            <a:pPr marL="514350" indent="-514350">
              <a:lnSpc>
                <a:spcPct val="120000"/>
              </a:lnSpc>
              <a:spcBef>
                <a:spcPts val="0"/>
              </a:spcBef>
              <a:buFont typeface="+mj-lt"/>
              <a:buAutoNum type="arabicPeriod"/>
            </a:pPr>
            <a:r>
              <a:rPr lang="en-US" dirty="0"/>
              <a:t>Implementing algorithms that require repeated actions until conditions are met.</a:t>
            </a:r>
          </a:p>
          <a:p>
            <a:pPr>
              <a:lnSpc>
                <a:spcPct val="120000"/>
              </a:lnSpc>
              <a:spcBef>
                <a:spcPts val="0"/>
              </a:spcBef>
            </a:pPr>
            <a:r>
              <a:rPr lang="en-US" dirty="0"/>
              <a:t>Loops can be nested within other loops, allowing for complex iteration patterns. The inner loop executes completely for each iteration of the outer loop. Nested Loop structure is used to work with multi-dimensional data structures as matrices</a:t>
            </a:r>
          </a:p>
          <a:p>
            <a:pPr>
              <a:lnSpc>
                <a:spcPct val="120000"/>
              </a:lnSpc>
              <a:spcBef>
                <a:spcPts val="0"/>
              </a:spcBef>
            </a:pPr>
            <a:r>
              <a:rPr lang="en-US" b="1" dirty="0"/>
              <a:t>Infinite Loops </a:t>
            </a:r>
            <a:r>
              <a:rPr lang="en-US" dirty="0"/>
              <a:t>never terminate, due to a intentional program design (TV remote)</a:t>
            </a:r>
            <a:endParaRPr lang="en-IN" dirty="0"/>
          </a:p>
        </p:txBody>
      </p:sp>
    </p:spTree>
    <p:extLst>
      <p:ext uri="{BB962C8B-B14F-4D97-AF65-F5344CB8AC3E}">
        <p14:creationId xmlns:p14="http://schemas.microsoft.com/office/powerpoint/2010/main" val="363628508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a:extLst>
            <a:ext uri="{FF2B5EF4-FFF2-40B4-BE49-F238E27FC236}">
              <a16:creationId xmlns:a16="http://schemas.microsoft.com/office/drawing/2014/main" id="{97955368-A15B-A0BF-799E-BD19985D5D0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4E3CCFA-6570-285C-7464-BEA837681F58}"/>
              </a:ext>
            </a:extLst>
          </p:cNvPr>
          <p:cNvSpPr>
            <a:spLocks noGrp="1"/>
          </p:cNvSpPr>
          <p:nvPr>
            <p:ph type="title"/>
          </p:nvPr>
        </p:nvSpPr>
        <p:spPr>
          <a:xfrm>
            <a:off x="342900" y="345834"/>
            <a:ext cx="11474926" cy="730798"/>
          </a:xfrm>
        </p:spPr>
        <p:txBody>
          <a:bodyPr>
            <a:normAutofit/>
          </a:bodyPr>
          <a:lstStyle/>
          <a:p>
            <a:r>
              <a:rPr lang="en-US" sz="3000" dirty="0">
                <a:solidFill>
                  <a:srgbClr val="000398"/>
                </a:solidFill>
                <a:latin typeface="Arial Black" pitchFamily="34" charset="0"/>
              </a:rPr>
              <a:t>Python – While Loop</a:t>
            </a:r>
          </a:p>
        </p:txBody>
      </p:sp>
      <p:sp>
        <p:nvSpPr>
          <p:cNvPr id="3" name="Content Placeholder 2">
            <a:extLst>
              <a:ext uri="{FF2B5EF4-FFF2-40B4-BE49-F238E27FC236}">
                <a16:creationId xmlns:a16="http://schemas.microsoft.com/office/drawing/2014/main" id="{23F1E5CF-3B7D-7A1B-D012-23EAEA4D9BB1}"/>
              </a:ext>
            </a:extLst>
          </p:cNvPr>
          <p:cNvSpPr>
            <a:spLocks noGrp="1"/>
          </p:cNvSpPr>
          <p:nvPr>
            <p:ph idx="1"/>
          </p:nvPr>
        </p:nvSpPr>
        <p:spPr>
          <a:xfrm>
            <a:off x="342900" y="1076632"/>
            <a:ext cx="11474926" cy="5435534"/>
          </a:xfrm>
        </p:spPr>
        <p:txBody>
          <a:bodyPr numCol="1">
            <a:normAutofit lnSpcReduction="10000"/>
          </a:bodyPr>
          <a:lstStyle/>
          <a:p>
            <a:pPr>
              <a:lnSpc>
                <a:spcPct val="120000"/>
              </a:lnSpc>
              <a:spcBef>
                <a:spcPts val="0"/>
              </a:spcBef>
            </a:pPr>
            <a:r>
              <a:rPr lang="en-US" dirty="0"/>
              <a:t>The while loop continues to execute a block of code as long as a specified condition remains true. </a:t>
            </a:r>
          </a:p>
          <a:p>
            <a:pPr>
              <a:lnSpc>
                <a:spcPct val="120000"/>
              </a:lnSpc>
              <a:spcBef>
                <a:spcPts val="0"/>
              </a:spcBef>
            </a:pPr>
            <a:r>
              <a:rPr lang="en-US" b="1" dirty="0"/>
              <a:t>Usage</a:t>
            </a:r>
            <a:r>
              <a:rPr lang="en-US" dirty="0"/>
              <a:t>: This type of loop is useful when the number of iterations is not predetermined and depends on dynamic conditions.</a:t>
            </a:r>
          </a:p>
          <a:p>
            <a:pPr>
              <a:lnSpc>
                <a:spcPct val="120000"/>
              </a:lnSpc>
              <a:spcBef>
                <a:spcPts val="0"/>
              </a:spcBef>
            </a:pPr>
            <a:r>
              <a:rPr lang="en-US" b="1" dirty="0"/>
              <a:t>Condition Checking</a:t>
            </a:r>
            <a:r>
              <a:rPr lang="en-US" dirty="0"/>
              <a:t>: Before each iteration, the condition is checked. If it evaluates to True, the loop body executes; if it evaluates to False, the loop terminates.</a:t>
            </a:r>
          </a:p>
          <a:p>
            <a:pPr>
              <a:lnSpc>
                <a:spcPct val="120000"/>
              </a:lnSpc>
              <a:spcBef>
                <a:spcPts val="0"/>
              </a:spcBef>
            </a:pPr>
            <a:r>
              <a:rPr lang="en-US" b="1" dirty="0"/>
              <a:t>Infinite Loops</a:t>
            </a:r>
            <a:r>
              <a:rPr lang="en-US" dirty="0"/>
              <a:t>: If the condition never becomes false, a while loop can run indefinitely. </a:t>
            </a:r>
          </a:p>
          <a:p>
            <a:pPr>
              <a:lnSpc>
                <a:spcPct val="120000"/>
              </a:lnSpc>
              <a:spcBef>
                <a:spcPts val="0"/>
              </a:spcBef>
            </a:pPr>
            <a:r>
              <a:rPr lang="en-US" b="1" dirty="0"/>
              <a:t>Else Clause</a:t>
            </a:r>
            <a:r>
              <a:rPr lang="en-US" dirty="0"/>
              <a:t>: Similar to for loops, while loops can also have an optional else clause that executes when the loop condition becomes false.</a:t>
            </a:r>
            <a:endParaRPr lang="en-IN" dirty="0"/>
          </a:p>
        </p:txBody>
      </p:sp>
    </p:spTree>
    <p:extLst>
      <p:ext uri="{BB962C8B-B14F-4D97-AF65-F5344CB8AC3E}">
        <p14:creationId xmlns:p14="http://schemas.microsoft.com/office/powerpoint/2010/main" val="107198326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a:extLst>
            <a:ext uri="{FF2B5EF4-FFF2-40B4-BE49-F238E27FC236}">
              <a16:creationId xmlns:a16="http://schemas.microsoft.com/office/drawing/2014/main" id="{898D3525-89CB-6267-8A05-66D39C1F8A0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2F2CF0C-F9ED-7C35-E1FF-8E1C6FE56C3B}"/>
              </a:ext>
            </a:extLst>
          </p:cNvPr>
          <p:cNvSpPr>
            <a:spLocks noGrp="1"/>
          </p:cNvSpPr>
          <p:nvPr>
            <p:ph type="title"/>
          </p:nvPr>
        </p:nvSpPr>
        <p:spPr>
          <a:xfrm>
            <a:off x="342900" y="345834"/>
            <a:ext cx="11474926" cy="730798"/>
          </a:xfrm>
        </p:spPr>
        <p:txBody>
          <a:bodyPr>
            <a:normAutofit/>
          </a:bodyPr>
          <a:lstStyle/>
          <a:p>
            <a:r>
              <a:rPr lang="en-US" sz="3000" dirty="0">
                <a:solidFill>
                  <a:srgbClr val="000398"/>
                </a:solidFill>
                <a:latin typeface="Arial Black" pitchFamily="34" charset="0"/>
              </a:rPr>
              <a:t>Python – For Loop</a:t>
            </a:r>
          </a:p>
        </p:txBody>
      </p:sp>
      <p:sp>
        <p:nvSpPr>
          <p:cNvPr id="3" name="Content Placeholder 2">
            <a:extLst>
              <a:ext uri="{FF2B5EF4-FFF2-40B4-BE49-F238E27FC236}">
                <a16:creationId xmlns:a16="http://schemas.microsoft.com/office/drawing/2014/main" id="{A90A3945-704E-053B-C72F-BBD35C4B667C}"/>
              </a:ext>
            </a:extLst>
          </p:cNvPr>
          <p:cNvSpPr>
            <a:spLocks noGrp="1"/>
          </p:cNvSpPr>
          <p:nvPr>
            <p:ph idx="1"/>
          </p:nvPr>
        </p:nvSpPr>
        <p:spPr>
          <a:xfrm>
            <a:off x="342900" y="1076632"/>
            <a:ext cx="11474926" cy="5435534"/>
          </a:xfrm>
        </p:spPr>
        <p:txBody>
          <a:bodyPr numCol="1">
            <a:normAutofit fontScale="92500" lnSpcReduction="10000"/>
          </a:bodyPr>
          <a:lstStyle/>
          <a:p>
            <a:pPr>
              <a:lnSpc>
                <a:spcPct val="120000"/>
              </a:lnSpc>
              <a:spcBef>
                <a:spcPts val="0"/>
              </a:spcBef>
            </a:pPr>
            <a:r>
              <a:rPr lang="en-US" dirty="0"/>
              <a:t>The for loop in Python iterates over a sequence (like a list, tuple, dictionary, set, or string) or any </a:t>
            </a:r>
            <a:r>
              <a:rPr lang="en-US" dirty="0" err="1"/>
              <a:t>iterable</a:t>
            </a:r>
            <a:r>
              <a:rPr lang="en-US" dirty="0"/>
              <a:t> object. </a:t>
            </a:r>
          </a:p>
          <a:p>
            <a:pPr>
              <a:lnSpc>
                <a:spcPct val="120000"/>
              </a:lnSpc>
              <a:spcBef>
                <a:spcPts val="0"/>
              </a:spcBef>
            </a:pPr>
            <a:r>
              <a:rPr lang="en-US" b="1" dirty="0"/>
              <a:t>Usage</a:t>
            </a:r>
            <a:r>
              <a:rPr lang="en-US" dirty="0"/>
              <a:t>: This type of loop is useful when the number of iterations is known or when you want to process each item in a collection.</a:t>
            </a:r>
          </a:p>
          <a:p>
            <a:pPr>
              <a:lnSpc>
                <a:spcPct val="120000"/>
              </a:lnSpc>
              <a:spcBef>
                <a:spcPts val="0"/>
              </a:spcBef>
            </a:pPr>
            <a:r>
              <a:rPr lang="en-US" b="1" dirty="0"/>
              <a:t>Iteration</a:t>
            </a:r>
            <a:r>
              <a:rPr lang="en-US" dirty="0"/>
              <a:t>: The process of traversing through the elements of a sequence is known as iteration. In a for loop, a variable is assigned to each item in the sequence one at a time, allowing you to execute a block of code for each item.</a:t>
            </a:r>
          </a:p>
          <a:p>
            <a:pPr>
              <a:lnSpc>
                <a:spcPct val="120000"/>
              </a:lnSpc>
              <a:spcBef>
                <a:spcPts val="0"/>
              </a:spcBef>
            </a:pPr>
            <a:r>
              <a:rPr lang="en-US" b="1" dirty="0"/>
              <a:t>Range Function</a:t>
            </a:r>
            <a:r>
              <a:rPr lang="en-US" dirty="0"/>
              <a:t>: Often, for loops utilize the range() function to generate a sequence of numbers. This function can specify the start, stop, and step values, making it flexible for various counting needs.</a:t>
            </a:r>
          </a:p>
          <a:p>
            <a:pPr>
              <a:lnSpc>
                <a:spcPct val="120000"/>
              </a:lnSpc>
              <a:spcBef>
                <a:spcPts val="0"/>
              </a:spcBef>
            </a:pPr>
            <a:r>
              <a:rPr lang="en-US" b="1" dirty="0"/>
              <a:t>Else Clause</a:t>
            </a:r>
            <a:r>
              <a:rPr lang="en-US" dirty="0"/>
              <a:t>: Python allows an optional else clause with for loops. This block executes after the loop completes normally</a:t>
            </a:r>
            <a:endParaRPr lang="en-IN" dirty="0"/>
          </a:p>
        </p:txBody>
      </p:sp>
    </p:spTree>
    <p:extLst>
      <p:ext uri="{BB962C8B-B14F-4D97-AF65-F5344CB8AC3E}">
        <p14:creationId xmlns:p14="http://schemas.microsoft.com/office/powerpoint/2010/main" val="289815585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a:extLst>
            <a:ext uri="{FF2B5EF4-FFF2-40B4-BE49-F238E27FC236}">
              <a16:creationId xmlns:a16="http://schemas.microsoft.com/office/drawing/2014/main" id="{357571FF-3F13-465B-05E6-746AD0162D0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FE3D3D0-E65B-2CEB-20B5-68B17929F771}"/>
              </a:ext>
            </a:extLst>
          </p:cNvPr>
          <p:cNvSpPr>
            <a:spLocks noGrp="1"/>
          </p:cNvSpPr>
          <p:nvPr>
            <p:ph type="title"/>
          </p:nvPr>
        </p:nvSpPr>
        <p:spPr>
          <a:xfrm>
            <a:off x="342900" y="345834"/>
            <a:ext cx="11474926" cy="730798"/>
          </a:xfrm>
        </p:spPr>
        <p:txBody>
          <a:bodyPr>
            <a:normAutofit/>
          </a:bodyPr>
          <a:lstStyle/>
          <a:p>
            <a:r>
              <a:rPr lang="en-US" sz="3000" dirty="0">
                <a:solidFill>
                  <a:srgbClr val="000398"/>
                </a:solidFill>
                <a:latin typeface="Arial Black" pitchFamily="34" charset="0"/>
              </a:rPr>
              <a:t>Loop Control Statements</a:t>
            </a:r>
          </a:p>
        </p:txBody>
      </p:sp>
      <p:sp>
        <p:nvSpPr>
          <p:cNvPr id="6" name="Content Placeholder 5">
            <a:extLst>
              <a:ext uri="{FF2B5EF4-FFF2-40B4-BE49-F238E27FC236}">
                <a16:creationId xmlns:a16="http://schemas.microsoft.com/office/drawing/2014/main" id="{A9DCDAE7-774C-1F26-ACAE-53C698A4BA65}"/>
              </a:ext>
            </a:extLst>
          </p:cNvPr>
          <p:cNvSpPr>
            <a:spLocks noGrp="1"/>
          </p:cNvSpPr>
          <p:nvPr>
            <p:ph idx="1"/>
          </p:nvPr>
        </p:nvSpPr>
        <p:spPr>
          <a:xfrm>
            <a:off x="342900" y="1076632"/>
            <a:ext cx="11506200" cy="5435534"/>
          </a:xfrm>
        </p:spPr>
        <p:txBody>
          <a:bodyPr>
            <a:normAutofit/>
          </a:bodyPr>
          <a:lstStyle/>
          <a:p>
            <a:r>
              <a:rPr lang="en-US" dirty="0"/>
              <a:t>Python provides several control statements that modify the behavior of loops:</a:t>
            </a:r>
          </a:p>
          <a:p>
            <a:r>
              <a:rPr lang="en-US" b="1" dirty="0"/>
              <a:t>Break Statement</a:t>
            </a:r>
            <a:r>
              <a:rPr lang="en-US" dirty="0"/>
              <a:t>: The break statement immediately terminates the loop and transfers control to the next statement following the loop. It can be used to exit from both for and while loops prematurely.</a:t>
            </a:r>
          </a:p>
          <a:p>
            <a:r>
              <a:rPr lang="en-US" b="1" dirty="0"/>
              <a:t>Continue Statement</a:t>
            </a:r>
            <a:r>
              <a:rPr lang="en-US" dirty="0"/>
              <a:t>: The continue statement skips the current iteration and proceeds with the next iteration of the loop. This can be useful for skipping specific values or conditions without terminating the entire loop.</a:t>
            </a:r>
          </a:p>
          <a:p>
            <a:r>
              <a:rPr lang="en-US" b="1" dirty="0"/>
              <a:t>Pass Statement</a:t>
            </a:r>
            <a:r>
              <a:rPr lang="en-US" dirty="0"/>
              <a:t>: The pass statement serves as a placeholder that does nothing when executed. It can be used in loops (or other blocks) where syntactically some code is required but no action needs to be taken.</a:t>
            </a:r>
          </a:p>
        </p:txBody>
      </p:sp>
    </p:spTree>
    <p:extLst>
      <p:ext uri="{BB962C8B-B14F-4D97-AF65-F5344CB8AC3E}">
        <p14:creationId xmlns:p14="http://schemas.microsoft.com/office/powerpoint/2010/main" val="342623536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a:extLst>
            <a:ext uri="{FF2B5EF4-FFF2-40B4-BE49-F238E27FC236}">
              <a16:creationId xmlns:a16="http://schemas.microsoft.com/office/drawing/2014/main" id="{517D5967-B8BD-D06E-2C58-50215694DEA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FD8C73E-ADEB-6401-BF43-E71570290C5D}"/>
              </a:ext>
            </a:extLst>
          </p:cNvPr>
          <p:cNvSpPr>
            <a:spLocks noGrp="1"/>
          </p:cNvSpPr>
          <p:nvPr>
            <p:ph type="title"/>
          </p:nvPr>
        </p:nvSpPr>
        <p:spPr>
          <a:xfrm>
            <a:off x="342900" y="345834"/>
            <a:ext cx="11474926" cy="730798"/>
          </a:xfrm>
        </p:spPr>
        <p:txBody>
          <a:bodyPr>
            <a:normAutofit/>
          </a:bodyPr>
          <a:lstStyle/>
          <a:p>
            <a:r>
              <a:rPr lang="en-US" sz="3000" dirty="0">
                <a:solidFill>
                  <a:srgbClr val="000398"/>
                </a:solidFill>
                <a:latin typeface="Arial Black" pitchFamily="34" charset="0"/>
              </a:rPr>
              <a:t>Lab: Python Loops</a:t>
            </a:r>
          </a:p>
        </p:txBody>
      </p:sp>
      <p:sp>
        <p:nvSpPr>
          <p:cNvPr id="3" name="Content Placeholder 2">
            <a:extLst>
              <a:ext uri="{FF2B5EF4-FFF2-40B4-BE49-F238E27FC236}">
                <a16:creationId xmlns:a16="http://schemas.microsoft.com/office/drawing/2014/main" id="{E41931D4-5BC9-B9DC-01EA-F377DB9523DE}"/>
              </a:ext>
            </a:extLst>
          </p:cNvPr>
          <p:cNvSpPr>
            <a:spLocks noGrp="1"/>
          </p:cNvSpPr>
          <p:nvPr>
            <p:ph idx="1"/>
          </p:nvPr>
        </p:nvSpPr>
        <p:spPr>
          <a:xfrm>
            <a:off x="342900" y="1076632"/>
            <a:ext cx="11474926" cy="5435534"/>
          </a:xfrm>
        </p:spPr>
        <p:txBody>
          <a:bodyPr numCol="2">
            <a:normAutofit fontScale="55000" lnSpcReduction="20000"/>
          </a:bodyPr>
          <a:lstStyle/>
          <a:p>
            <a:pPr marL="0" indent="0">
              <a:lnSpc>
                <a:spcPct val="120000"/>
              </a:lnSpc>
              <a:spcBef>
                <a:spcPts val="0"/>
              </a:spcBef>
              <a:buNone/>
            </a:pPr>
            <a:r>
              <a:rPr lang="en-US" dirty="0"/>
              <a:t># Demonstrating For Loop</a:t>
            </a:r>
          </a:p>
          <a:p>
            <a:pPr marL="0" indent="0">
              <a:lnSpc>
                <a:spcPct val="120000"/>
              </a:lnSpc>
              <a:spcBef>
                <a:spcPts val="0"/>
              </a:spcBef>
              <a:buNone/>
            </a:pPr>
            <a:r>
              <a:rPr lang="en-US" dirty="0"/>
              <a:t>print("For Loop Example:")</a:t>
            </a:r>
          </a:p>
          <a:p>
            <a:pPr marL="0" indent="0">
              <a:lnSpc>
                <a:spcPct val="120000"/>
              </a:lnSpc>
              <a:spcBef>
                <a:spcPts val="0"/>
              </a:spcBef>
              <a:buNone/>
            </a:pPr>
            <a:r>
              <a:rPr lang="en-US" dirty="0"/>
              <a:t>fruits = ["apple", "banana", "cherry"]</a:t>
            </a:r>
          </a:p>
          <a:p>
            <a:pPr marL="0" indent="0">
              <a:lnSpc>
                <a:spcPct val="120000"/>
              </a:lnSpc>
              <a:spcBef>
                <a:spcPts val="0"/>
              </a:spcBef>
              <a:buNone/>
            </a:pPr>
            <a:r>
              <a:rPr lang="en-US" dirty="0"/>
              <a:t>for fruit in fruits:</a:t>
            </a:r>
          </a:p>
          <a:p>
            <a:pPr marL="0" indent="0">
              <a:lnSpc>
                <a:spcPct val="120000"/>
              </a:lnSpc>
              <a:spcBef>
                <a:spcPts val="0"/>
              </a:spcBef>
              <a:buNone/>
            </a:pPr>
            <a:r>
              <a:rPr lang="en-US" dirty="0"/>
              <a:t>    print(fruit)</a:t>
            </a:r>
          </a:p>
          <a:p>
            <a:pPr marL="0" indent="0">
              <a:lnSpc>
                <a:spcPct val="120000"/>
              </a:lnSpc>
              <a:spcBef>
                <a:spcPts val="0"/>
              </a:spcBef>
              <a:buNone/>
            </a:pPr>
            <a:endParaRPr lang="en-US" dirty="0"/>
          </a:p>
          <a:p>
            <a:pPr marL="0" indent="0">
              <a:lnSpc>
                <a:spcPct val="120000"/>
              </a:lnSpc>
              <a:spcBef>
                <a:spcPts val="0"/>
              </a:spcBef>
              <a:buNone/>
            </a:pPr>
            <a:r>
              <a:rPr lang="en-US" dirty="0"/>
              <a:t># Demonstrating While Loop</a:t>
            </a:r>
          </a:p>
          <a:p>
            <a:pPr marL="0" indent="0">
              <a:lnSpc>
                <a:spcPct val="120000"/>
              </a:lnSpc>
              <a:spcBef>
                <a:spcPts val="0"/>
              </a:spcBef>
              <a:buNone/>
            </a:pPr>
            <a:r>
              <a:rPr lang="en-US" dirty="0"/>
              <a:t>print("\</a:t>
            </a:r>
            <a:r>
              <a:rPr lang="en-US" dirty="0" err="1"/>
              <a:t>nWhile</a:t>
            </a:r>
            <a:r>
              <a:rPr lang="en-US" dirty="0"/>
              <a:t> Loop Example:")</a:t>
            </a:r>
          </a:p>
          <a:p>
            <a:pPr marL="0" indent="0">
              <a:lnSpc>
                <a:spcPct val="120000"/>
              </a:lnSpc>
              <a:spcBef>
                <a:spcPts val="0"/>
              </a:spcBef>
              <a:buNone/>
            </a:pPr>
            <a:r>
              <a:rPr lang="en-US" dirty="0"/>
              <a:t>count = 0</a:t>
            </a:r>
          </a:p>
          <a:p>
            <a:pPr marL="0" indent="0">
              <a:lnSpc>
                <a:spcPct val="120000"/>
              </a:lnSpc>
              <a:spcBef>
                <a:spcPts val="0"/>
              </a:spcBef>
              <a:buNone/>
            </a:pPr>
            <a:r>
              <a:rPr lang="en-US" dirty="0"/>
              <a:t>while count &lt; 5:</a:t>
            </a:r>
          </a:p>
          <a:p>
            <a:pPr marL="0" indent="0">
              <a:lnSpc>
                <a:spcPct val="120000"/>
              </a:lnSpc>
              <a:spcBef>
                <a:spcPts val="0"/>
              </a:spcBef>
              <a:buNone/>
            </a:pPr>
            <a:r>
              <a:rPr lang="en-US" dirty="0"/>
              <a:t>    print(count)</a:t>
            </a:r>
          </a:p>
          <a:p>
            <a:pPr marL="0" indent="0">
              <a:lnSpc>
                <a:spcPct val="120000"/>
              </a:lnSpc>
              <a:spcBef>
                <a:spcPts val="0"/>
              </a:spcBef>
              <a:buNone/>
            </a:pPr>
            <a:r>
              <a:rPr lang="en-US" dirty="0"/>
              <a:t>    count += 1</a:t>
            </a:r>
          </a:p>
          <a:p>
            <a:pPr marL="0" indent="0">
              <a:lnSpc>
                <a:spcPct val="120000"/>
              </a:lnSpc>
              <a:spcBef>
                <a:spcPts val="0"/>
              </a:spcBef>
              <a:buNone/>
            </a:pPr>
            <a:endParaRPr lang="en-US" dirty="0"/>
          </a:p>
          <a:p>
            <a:pPr marL="0" indent="0">
              <a:lnSpc>
                <a:spcPct val="120000"/>
              </a:lnSpc>
              <a:spcBef>
                <a:spcPts val="0"/>
              </a:spcBef>
              <a:buNone/>
            </a:pPr>
            <a:r>
              <a:rPr lang="en-US" dirty="0"/>
              <a:t># Demonstrating Break Statement</a:t>
            </a:r>
          </a:p>
          <a:p>
            <a:pPr marL="0" indent="0">
              <a:lnSpc>
                <a:spcPct val="120000"/>
              </a:lnSpc>
              <a:spcBef>
                <a:spcPts val="0"/>
              </a:spcBef>
              <a:buNone/>
            </a:pPr>
            <a:r>
              <a:rPr lang="en-US" dirty="0"/>
              <a:t>print("\</a:t>
            </a:r>
            <a:r>
              <a:rPr lang="en-US" dirty="0" err="1"/>
              <a:t>nBreak</a:t>
            </a:r>
            <a:r>
              <a:rPr lang="en-US" dirty="0"/>
              <a:t> Statement Example:")</a:t>
            </a:r>
          </a:p>
          <a:p>
            <a:pPr marL="0" indent="0">
              <a:lnSpc>
                <a:spcPct val="120000"/>
              </a:lnSpc>
              <a:spcBef>
                <a:spcPts val="0"/>
              </a:spcBef>
              <a:buNone/>
            </a:pPr>
            <a:r>
              <a:rPr lang="en-US" dirty="0"/>
              <a:t>for number in range(10):</a:t>
            </a:r>
          </a:p>
          <a:p>
            <a:pPr marL="0" indent="0">
              <a:lnSpc>
                <a:spcPct val="120000"/>
              </a:lnSpc>
              <a:spcBef>
                <a:spcPts val="0"/>
              </a:spcBef>
              <a:buNone/>
            </a:pPr>
            <a:r>
              <a:rPr lang="en-US" dirty="0"/>
              <a:t>    if number == 5:</a:t>
            </a:r>
          </a:p>
          <a:p>
            <a:pPr marL="0" indent="0">
              <a:lnSpc>
                <a:spcPct val="120000"/>
              </a:lnSpc>
              <a:spcBef>
                <a:spcPts val="0"/>
              </a:spcBef>
              <a:buNone/>
            </a:pPr>
            <a:r>
              <a:rPr lang="en-US" dirty="0"/>
              <a:t>        break</a:t>
            </a:r>
          </a:p>
          <a:p>
            <a:pPr marL="0" indent="0">
              <a:lnSpc>
                <a:spcPct val="120000"/>
              </a:lnSpc>
              <a:spcBef>
                <a:spcPts val="0"/>
              </a:spcBef>
              <a:buNone/>
            </a:pPr>
            <a:r>
              <a:rPr lang="en-US" dirty="0"/>
              <a:t>    print(number)</a:t>
            </a:r>
          </a:p>
          <a:p>
            <a:pPr marL="0" indent="0">
              <a:lnSpc>
                <a:spcPct val="120000"/>
              </a:lnSpc>
              <a:spcBef>
                <a:spcPts val="0"/>
              </a:spcBef>
              <a:buNone/>
            </a:pPr>
            <a:r>
              <a:rPr lang="en-US" dirty="0"/>
              <a:t>print("Loop terminated at number:", number)</a:t>
            </a:r>
          </a:p>
          <a:p>
            <a:pPr marL="0" indent="0">
              <a:lnSpc>
                <a:spcPct val="120000"/>
              </a:lnSpc>
              <a:spcBef>
                <a:spcPts val="0"/>
              </a:spcBef>
              <a:buNone/>
            </a:pPr>
            <a:endParaRPr lang="en-US" dirty="0"/>
          </a:p>
          <a:p>
            <a:pPr marL="0" indent="0">
              <a:lnSpc>
                <a:spcPct val="120000"/>
              </a:lnSpc>
              <a:spcBef>
                <a:spcPts val="0"/>
              </a:spcBef>
              <a:buNone/>
            </a:pPr>
            <a:r>
              <a:rPr lang="en-US" dirty="0"/>
              <a:t># Demonstrating Continue Statement</a:t>
            </a:r>
          </a:p>
          <a:p>
            <a:pPr marL="0" indent="0">
              <a:lnSpc>
                <a:spcPct val="120000"/>
              </a:lnSpc>
              <a:spcBef>
                <a:spcPts val="0"/>
              </a:spcBef>
              <a:buNone/>
            </a:pPr>
            <a:r>
              <a:rPr lang="en-US" dirty="0"/>
              <a:t>print("\</a:t>
            </a:r>
            <a:r>
              <a:rPr lang="en-US" dirty="0" err="1"/>
              <a:t>nContinue</a:t>
            </a:r>
            <a:r>
              <a:rPr lang="en-US" dirty="0"/>
              <a:t> Statement Example:")</a:t>
            </a:r>
          </a:p>
          <a:p>
            <a:pPr marL="0" indent="0">
              <a:lnSpc>
                <a:spcPct val="120000"/>
              </a:lnSpc>
              <a:spcBef>
                <a:spcPts val="0"/>
              </a:spcBef>
              <a:buNone/>
            </a:pPr>
            <a:r>
              <a:rPr lang="en-US" dirty="0"/>
              <a:t>for number in range(10):</a:t>
            </a:r>
          </a:p>
          <a:p>
            <a:pPr marL="0" indent="0">
              <a:lnSpc>
                <a:spcPct val="120000"/>
              </a:lnSpc>
              <a:spcBef>
                <a:spcPts val="0"/>
              </a:spcBef>
              <a:buNone/>
            </a:pPr>
            <a:r>
              <a:rPr lang="en-US" dirty="0"/>
              <a:t>    if number % 2 == 0:   # Skip even numbers</a:t>
            </a:r>
          </a:p>
          <a:p>
            <a:pPr marL="0" indent="0">
              <a:lnSpc>
                <a:spcPct val="120000"/>
              </a:lnSpc>
              <a:spcBef>
                <a:spcPts val="0"/>
              </a:spcBef>
              <a:buNone/>
            </a:pPr>
            <a:r>
              <a:rPr lang="en-US" dirty="0"/>
              <a:t>        continue</a:t>
            </a:r>
          </a:p>
          <a:p>
            <a:pPr marL="0" indent="0">
              <a:lnSpc>
                <a:spcPct val="120000"/>
              </a:lnSpc>
              <a:spcBef>
                <a:spcPts val="0"/>
              </a:spcBef>
              <a:buNone/>
            </a:pPr>
            <a:r>
              <a:rPr lang="en-US" dirty="0"/>
              <a:t>    print(number)</a:t>
            </a:r>
          </a:p>
          <a:p>
            <a:pPr marL="0" indent="0">
              <a:lnSpc>
                <a:spcPct val="120000"/>
              </a:lnSpc>
              <a:spcBef>
                <a:spcPts val="0"/>
              </a:spcBef>
              <a:buNone/>
            </a:pPr>
            <a:r>
              <a:rPr lang="en-US" dirty="0"/>
              <a:t>print("Loop skipped even numbers")</a:t>
            </a:r>
          </a:p>
          <a:p>
            <a:pPr marL="0" indent="0">
              <a:lnSpc>
                <a:spcPct val="120000"/>
              </a:lnSpc>
              <a:spcBef>
                <a:spcPts val="0"/>
              </a:spcBef>
              <a:buNone/>
            </a:pPr>
            <a:endParaRPr lang="en-US" dirty="0"/>
          </a:p>
          <a:p>
            <a:pPr marL="0" indent="0">
              <a:lnSpc>
                <a:spcPct val="120000"/>
              </a:lnSpc>
              <a:spcBef>
                <a:spcPts val="0"/>
              </a:spcBef>
              <a:buNone/>
            </a:pPr>
            <a:r>
              <a:rPr lang="en-US" dirty="0"/>
              <a:t># Demonstrating Range Function with For Loop</a:t>
            </a:r>
          </a:p>
          <a:p>
            <a:pPr marL="0" indent="0">
              <a:lnSpc>
                <a:spcPct val="120000"/>
              </a:lnSpc>
              <a:spcBef>
                <a:spcPts val="0"/>
              </a:spcBef>
              <a:buNone/>
            </a:pPr>
            <a:r>
              <a:rPr lang="en-US" dirty="0"/>
              <a:t>print("\</a:t>
            </a:r>
            <a:r>
              <a:rPr lang="en-US" dirty="0" err="1"/>
              <a:t>nRange</a:t>
            </a:r>
            <a:r>
              <a:rPr lang="en-US" dirty="0"/>
              <a:t> Function Example:")</a:t>
            </a:r>
          </a:p>
          <a:p>
            <a:pPr marL="0" indent="0">
              <a:lnSpc>
                <a:spcPct val="120000"/>
              </a:lnSpc>
              <a:spcBef>
                <a:spcPts val="0"/>
              </a:spcBef>
              <a:buNone/>
            </a:pPr>
            <a:r>
              <a:rPr lang="en-US" dirty="0"/>
              <a:t>for </a:t>
            </a:r>
            <a:r>
              <a:rPr lang="en-US" dirty="0" err="1"/>
              <a:t>i</a:t>
            </a:r>
            <a:r>
              <a:rPr lang="en-US" dirty="0"/>
              <a:t> in range(1, 10, 2):   # Odd numbers from 1 to 9</a:t>
            </a:r>
          </a:p>
          <a:p>
            <a:pPr marL="0" indent="0">
              <a:lnSpc>
                <a:spcPct val="120000"/>
              </a:lnSpc>
              <a:spcBef>
                <a:spcPts val="0"/>
              </a:spcBef>
              <a:buNone/>
            </a:pPr>
            <a:r>
              <a:rPr lang="en-US" dirty="0"/>
              <a:t>    print(</a:t>
            </a:r>
            <a:r>
              <a:rPr lang="en-US" dirty="0" err="1"/>
              <a:t>i</a:t>
            </a:r>
            <a:r>
              <a:rPr lang="en-US" dirty="0"/>
              <a:t>)</a:t>
            </a:r>
          </a:p>
          <a:p>
            <a:pPr marL="0" indent="0">
              <a:lnSpc>
                <a:spcPct val="120000"/>
              </a:lnSpc>
              <a:spcBef>
                <a:spcPts val="0"/>
              </a:spcBef>
              <a:buNone/>
            </a:pPr>
            <a:endParaRPr lang="en-US" dirty="0"/>
          </a:p>
          <a:p>
            <a:pPr marL="0" indent="0">
              <a:lnSpc>
                <a:spcPct val="120000"/>
              </a:lnSpc>
              <a:spcBef>
                <a:spcPts val="0"/>
              </a:spcBef>
              <a:buNone/>
            </a:pPr>
            <a:r>
              <a:rPr lang="en-US" dirty="0"/>
              <a:t># Demonstrating Nested Loops</a:t>
            </a:r>
          </a:p>
          <a:p>
            <a:pPr marL="0" indent="0">
              <a:lnSpc>
                <a:spcPct val="120000"/>
              </a:lnSpc>
              <a:spcBef>
                <a:spcPts val="0"/>
              </a:spcBef>
              <a:buNone/>
            </a:pPr>
            <a:r>
              <a:rPr lang="en-US" dirty="0"/>
              <a:t>print("\</a:t>
            </a:r>
            <a:r>
              <a:rPr lang="en-US" dirty="0" err="1"/>
              <a:t>nNested</a:t>
            </a:r>
            <a:r>
              <a:rPr lang="en-US" dirty="0"/>
              <a:t> Loops Example:")</a:t>
            </a:r>
          </a:p>
          <a:p>
            <a:pPr marL="0" indent="0">
              <a:lnSpc>
                <a:spcPct val="120000"/>
              </a:lnSpc>
              <a:spcBef>
                <a:spcPts val="0"/>
              </a:spcBef>
              <a:buNone/>
            </a:pPr>
            <a:r>
              <a:rPr lang="en-US" dirty="0"/>
              <a:t>for </a:t>
            </a:r>
            <a:r>
              <a:rPr lang="en-US" dirty="0" err="1"/>
              <a:t>i</a:t>
            </a:r>
            <a:r>
              <a:rPr lang="en-US" dirty="0"/>
              <a:t> in range(1, 4):       # Outer Loop</a:t>
            </a:r>
          </a:p>
          <a:p>
            <a:pPr marL="0" indent="0">
              <a:lnSpc>
                <a:spcPct val="120000"/>
              </a:lnSpc>
              <a:spcBef>
                <a:spcPts val="0"/>
              </a:spcBef>
              <a:buNone/>
            </a:pPr>
            <a:r>
              <a:rPr lang="en-US" dirty="0"/>
              <a:t>    for j in range(1, 4):   # Inner Loop</a:t>
            </a:r>
          </a:p>
          <a:p>
            <a:pPr marL="0" indent="0">
              <a:lnSpc>
                <a:spcPct val="120000"/>
              </a:lnSpc>
              <a:spcBef>
                <a:spcPts val="0"/>
              </a:spcBef>
              <a:buNone/>
            </a:pPr>
            <a:r>
              <a:rPr lang="en-US" dirty="0"/>
              <a:t>        print(</a:t>
            </a:r>
            <a:r>
              <a:rPr lang="en-US" dirty="0" err="1"/>
              <a:t>f"i</a:t>
            </a:r>
            <a:r>
              <a:rPr lang="en-US" dirty="0"/>
              <a:t>: {</a:t>
            </a:r>
            <a:r>
              <a:rPr lang="en-US" dirty="0" err="1"/>
              <a:t>i</a:t>
            </a:r>
            <a:r>
              <a:rPr lang="en-US" dirty="0"/>
              <a:t>}, j: {j}")</a:t>
            </a:r>
          </a:p>
          <a:p>
            <a:pPr marL="0" indent="0">
              <a:lnSpc>
                <a:spcPct val="120000"/>
              </a:lnSpc>
              <a:spcBef>
                <a:spcPts val="0"/>
              </a:spcBef>
              <a:buNone/>
            </a:pPr>
            <a:endParaRPr lang="en-US" dirty="0"/>
          </a:p>
          <a:p>
            <a:pPr marL="0" indent="0">
              <a:lnSpc>
                <a:spcPct val="120000"/>
              </a:lnSpc>
              <a:spcBef>
                <a:spcPts val="0"/>
              </a:spcBef>
              <a:buNone/>
            </a:pPr>
            <a:r>
              <a:rPr lang="en-US" dirty="0"/>
              <a:t># Demonstrating Else Clause in For Loop</a:t>
            </a:r>
          </a:p>
          <a:p>
            <a:pPr marL="0" indent="0">
              <a:lnSpc>
                <a:spcPct val="120000"/>
              </a:lnSpc>
              <a:spcBef>
                <a:spcPts val="0"/>
              </a:spcBef>
              <a:buNone/>
            </a:pPr>
            <a:r>
              <a:rPr lang="en-US" dirty="0"/>
              <a:t>print("\</a:t>
            </a:r>
            <a:r>
              <a:rPr lang="en-US" dirty="0" err="1"/>
              <a:t>nElse</a:t>
            </a:r>
            <a:r>
              <a:rPr lang="en-US" dirty="0"/>
              <a:t> Clause Example:")</a:t>
            </a:r>
          </a:p>
          <a:p>
            <a:pPr marL="0" indent="0">
              <a:lnSpc>
                <a:spcPct val="120000"/>
              </a:lnSpc>
              <a:spcBef>
                <a:spcPts val="0"/>
              </a:spcBef>
              <a:buNone/>
            </a:pPr>
            <a:r>
              <a:rPr lang="en-US" dirty="0"/>
              <a:t>for </a:t>
            </a:r>
            <a:r>
              <a:rPr lang="en-US" dirty="0" err="1"/>
              <a:t>i</a:t>
            </a:r>
            <a:r>
              <a:rPr lang="en-US" dirty="0"/>
              <a:t> in range(5):</a:t>
            </a:r>
          </a:p>
          <a:p>
            <a:pPr marL="0" indent="0">
              <a:lnSpc>
                <a:spcPct val="120000"/>
              </a:lnSpc>
              <a:spcBef>
                <a:spcPts val="0"/>
              </a:spcBef>
              <a:buNone/>
            </a:pPr>
            <a:r>
              <a:rPr lang="en-US" dirty="0"/>
              <a:t>    print(</a:t>
            </a:r>
            <a:r>
              <a:rPr lang="en-US" dirty="0" err="1"/>
              <a:t>i</a:t>
            </a:r>
            <a:r>
              <a:rPr lang="en-US" dirty="0"/>
              <a:t>)</a:t>
            </a:r>
          </a:p>
          <a:p>
            <a:pPr marL="0" indent="0">
              <a:lnSpc>
                <a:spcPct val="120000"/>
              </a:lnSpc>
              <a:spcBef>
                <a:spcPts val="0"/>
              </a:spcBef>
              <a:buNone/>
            </a:pPr>
            <a:r>
              <a:rPr lang="en-US" dirty="0"/>
              <a:t>else:</a:t>
            </a:r>
          </a:p>
          <a:p>
            <a:pPr marL="0" indent="0">
              <a:lnSpc>
                <a:spcPct val="120000"/>
              </a:lnSpc>
              <a:spcBef>
                <a:spcPts val="0"/>
              </a:spcBef>
              <a:buNone/>
            </a:pPr>
            <a:r>
              <a:rPr lang="en-US" dirty="0"/>
              <a:t>    print("Loop completed without break.")</a:t>
            </a:r>
            <a:endParaRPr lang="en-IN" dirty="0"/>
          </a:p>
        </p:txBody>
      </p:sp>
    </p:spTree>
    <p:extLst>
      <p:ext uri="{BB962C8B-B14F-4D97-AF65-F5344CB8AC3E}">
        <p14:creationId xmlns:p14="http://schemas.microsoft.com/office/powerpoint/2010/main" val="428594014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a:extLst>
            <a:ext uri="{FF2B5EF4-FFF2-40B4-BE49-F238E27FC236}">
              <a16:creationId xmlns:a16="http://schemas.microsoft.com/office/drawing/2014/main" id="{82BD0C68-F168-B320-99F4-6D3817D5F8A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FC52D38-E350-D963-7F28-F60C2ADD85EA}"/>
              </a:ext>
            </a:extLst>
          </p:cNvPr>
          <p:cNvSpPr>
            <a:spLocks noGrp="1"/>
          </p:cNvSpPr>
          <p:nvPr>
            <p:ph type="title"/>
          </p:nvPr>
        </p:nvSpPr>
        <p:spPr>
          <a:xfrm>
            <a:off x="342900" y="345834"/>
            <a:ext cx="11474926" cy="730798"/>
          </a:xfrm>
        </p:spPr>
        <p:txBody>
          <a:bodyPr>
            <a:normAutofit/>
          </a:bodyPr>
          <a:lstStyle/>
          <a:p>
            <a:r>
              <a:rPr lang="en-US" sz="3000" dirty="0">
                <a:solidFill>
                  <a:srgbClr val="000398"/>
                </a:solidFill>
                <a:latin typeface="Arial Black" pitchFamily="34" charset="0"/>
              </a:rPr>
              <a:t>Lab: Python Loops</a:t>
            </a:r>
          </a:p>
        </p:txBody>
      </p:sp>
      <p:sp>
        <p:nvSpPr>
          <p:cNvPr id="3" name="Content Placeholder 2">
            <a:extLst>
              <a:ext uri="{FF2B5EF4-FFF2-40B4-BE49-F238E27FC236}">
                <a16:creationId xmlns:a16="http://schemas.microsoft.com/office/drawing/2014/main" id="{0DF47336-DFF3-4438-EDBB-07F544080DDB}"/>
              </a:ext>
            </a:extLst>
          </p:cNvPr>
          <p:cNvSpPr>
            <a:spLocks noGrp="1"/>
          </p:cNvSpPr>
          <p:nvPr>
            <p:ph idx="1"/>
          </p:nvPr>
        </p:nvSpPr>
        <p:spPr>
          <a:xfrm>
            <a:off x="342900" y="1076632"/>
            <a:ext cx="11474926" cy="5435534"/>
          </a:xfrm>
        </p:spPr>
        <p:txBody>
          <a:bodyPr numCol="3">
            <a:normAutofit fontScale="55000" lnSpcReduction="20000"/>
          </a:bodyPr>
          <a:lstStyle/>
          <a:p>
            <a:pPr marL="0" indent="0">
              <a:lnSpc>
                <a:spcPct val="120000"/>
              </a:lnSpc>
              <a:spcBef>
                <a:spcPts val="0"/>
              </a:spcBef>
              <a:buNone/>
            </a:pPr>
            <a:r>
              <a:rPr lang="en-US" dirty="0"/>
              <a:t># 1. `for` Loop</a:t>
            </a:r>
          </a:p>
          <a:p>
            <a:pPr marL="0" indent="0">
              <a:lnSpc>
                <a:spcPct val="120000"/>
              </a:lnSpc>
              <a:spcBef>
                <a:spcPts val="0"/>
              </a:spcBef>
              <a:buNone/>
            </a:pPr>
            <a:r>
              <a:rPr lang="en-US" dirty="0"/>
              <a:t>print("For loop example:")</a:t>
            </a:r>
          </a:p>
          <a:p>
            <a:pPr marL="0" indent="0">
              <a:lnSpc>
                <a:spcPct val="120000"/>
              </a:lnSpc>
              <a:spcBef>
                <a:spcPts val="0"/>
              </a:spcBef>
              <a:buNone/>
            </a:pPr>
            <a:r>
              <a:rPr lang="en-US" dirty="0"/>
              <a:t>fruits = ["apple", "banana", "cherry"]</a:t>
            </a:r>
          </a:p>
          <a:p>
            <a:pPr marL="0" indent="0">
              <a:lnSpc>
                <a:spcPct val="120000"/>
              </a:lnSpc>
              <a:spcBef>
                <a:spcPts val="0"/>
              </a:spcBef>
              <a:buNone/>
            </a:pPr>
            <a:r>
              <a:rPr lang="en-US" dirty="0"/>
              <a:t>for fruit in fruits:</a:t>
            </a:r>
          </a:p>
          <a:p>
            <a:pPr marL="0" indent="0">
              <a:lnSpc>
                <a:spcPct val="120000"/>
              </a:lnSpc>
              <a:spcBef>
                <a:spcPts val="0"/>
              </a:spcBef>
              <a:buNone/>
            </a:pPr>
            <a:r>
              <a:rPr lang="en-US" dirty="0"/>
              <a:t>    print(fruit)</a:t>
            </a:r>
          </a:p>
          <a:p>
            <a:pPr marL="0" indent="0">
              <a:lnSpc>
                <a:spcPct val="120000"/>
              </a:lnSpc>
              <a:spcBef>
                <a:spcPts val="0"/>
              </a:spcBef>
              <a:buNone/>
            </a:pPr>
            <a:endParaRPr lang="en-US" dirty="0"/>
          </a:p>
          <a:p>
            <a:pPr marL="0" indent="0">
              <a:lnSpc>
                <a:spcPct val="120000"/>
              </a:lnSpc>
              <a:spcBef>
                <a:spcPts val="0"/>
              </a:spcBef>
              <a:buNone/>
            </a:pPr>
            <a:r>
              <a:rPr lang="en-US" dirty="0"/>
              <a:t># 2. `while` Loop</a:t>
            </a:r>
          </a:p>
          <a:p>
            <a:pPr marL="0" indent="0">
              <a:lnSpc>
                <a:spcPct val="120000"/>
              </a:lnSpc>
              <a:spcBef>
                <a:spcPts val="0"/>
              </a:spcBef>
              <a:buNone/>
            </a:pPr>
            <a:r>
              <a:rPr lang="en-US" dirty="0"/>
              <a:t>print("\</a:t>
            </a:r>
            <a:r>
              <a:rPr lang="en-US" dirty="0" err="1"/>
              <a:t>nWhile</a:t>
            </a:r>
            <a:r>
              <a:rPr lang="en-US" dirty="0"/>
              <a:t> loop example:")</a:t>
            </a:r>
          </a:p>
          <a:p>
            <a:pPr marL="0" indent="0">
              <a:lnSpc>
                <a:spcPct val="120000"/>
              </a:lnSpc>
              <a:spcBef>
                <a:spcPts val="0"/>
              </a:spcBef>
              <a:buNone/>
            </a:pPr>
            <a:r>
              <a:rPr lang="en-US" dirty="0"/>
              <a:t>count = 0</a:t>
            </a:r>
          </a:p>
          <a:p>
            <a:pPr marL="0" indent="0">
              <a:lnSpc>
                <a:spcPct val="120000"/>
              </a:lnSpc>
              <a:spcBef>
                <a:spcPts val="0"/>
              </a:spcBef>
              <a:buNone/>
            </a:pPr>
            <a:r>
              <a:rPr lang="en-US" dirty="0"/>
              <a:t>while count &lt; 3:</a:t>
            </a:r>
          </a:p>
          <a:p>
            <a:pPr marL="0" indent="0">
              <a:lnSpc>
                <a:spcPct val="120000"/>
              </a:lnSpc>
              <a:spcBef>
                <a:spcPts val="0"/>
              </a:spcBef>
              <a:buNone/>
            </a:pPr>
            <a:r>
              <a:rPr lang="en-US" dirty="0"/>
              <a:t>    print(</a:t>
            </a:r>
            <a:r>
              <a:rPr lang="en-US" dirty="0" err="1"/>
              <a:t>f"Count</a:t>
            </a:r>
            <a:r>
              <a:rPr lang="en-US" dirty="0"/>
              <a:t> is {count}")</a:t>
            </a:r>
          </a:p>
          <a:p>
            <a:pPr marL="0" indent="0">
              <a:lnSpc>
                <a:spcPct val="120000"/>
              </a:lnSpc>
              <a:spcBef>
                <a:spcPts val="0"/>
              </a:spcBef>
              <a:buNone/>
            </a:pPr>
            <a:r>
              <a:rPr lang="en-US" dirty="0"/>
              <a:t>    count += 1</a:t>
            </a:r>
          </a:p>
          <a:p>
            <a:pPr marL="0" indent="0">
              <a:lnSpc>
                <a:spcPct val="120000"/>
              </a:lnSpc>
              <a:spcBef>
                <a:spcPts val="0"/>
              </a:spcBef>
              <a:buNone/>
            </a:pPr>
            <a:endParaRPr lang="en-US" dirty="0"/>
          </a:p>
          <a:p>
            <a:pPr marL="0" indent="0">
              <a:lnSpc>
                <a:spcPct val="120000"/>
              </a:lnSpc>
              <a:spcBef>
                <a:spcPts val="0"/>
              </a:spcBef>
              <a:buNone/>
            </a:pPr>
            <a:r>
              <a:rPr lang="en-US" dirty="0"/>
              <a:t># 3. Using `break`</a:t>
            </a:r>
          </a:p>
          <a:p>
            <a:pPr marL="0" indent="0">
              <a:lnSpc>
                <a:spcPct val="120000"/>
              </a:lnSpc>
              <a:spcBef>
                <a:spcPts val="0"/>
              </a:spcBef>
              <a:buNone/>
            </a:pPr>
            <a:r>
              <a:rPr lang="en-US" dirty="0"/>
              <a:t>print("\</a:t>
            </a:r>
            <a:r>
              <a:rPr lang="en-US" dirty="0" err="1"/>
              <a:t>nUsing</a:t>
            </a:r>
            <a:r>
              <a:rPr lang="en-US" dirty="0"/>
              <a:t> `break` in a loop:")</a:t>
            </a:r>
          </a:p>
          <a:p>
            <a:pPr marL="0" indent="0">
              <a:lnSpc>
                <a:spcPct val="120000"/>
              </a:lnSpc>
              <a:spcBef>
                <a:spcPts val="0"/>
              </a:spcBef>
              <a:buNone/>
            </a:pPr>
            <a:r>
              <a:rPr lang="en-US" dirty="0"/>
              <a:t>for </a:t>
            </a:r>
            <a:r>
              <a:rPr lang="en-US" dirty="0" err="1"/>
              <a:t>i</a:t>
            </a:r>
            <a:r>
              <a:rPr lang="en-US" dirty="0"/>
              <a:t> in range(10):</a:t>
            </a:r>
          </a:p>
          <a:p>
            <a:pPr marL="0" indent="0">
              <a:lnSpc>
                <a:spcPct val="120000"/>
              </a:lnSpc>
              <a:spcBef>
                <a:spcPts val="0"/>
              </a:spcBef>
              <a:buNone/>
            </a:pPr>
            <a:r>
              <a:rPr lang="en-US" dirty="0"/>
              <a:t>    if </a:t>
            </a:r>
            <a:r>
              <a:rPr lang="en-US" dirty="0" err="1"/>
              <a:t>i</a:t>
            </a:r>
            <a:r>
              <a:rPr lang="en-US" dirty="0"/>
              <a:t> == 5:</a:t>
            </a:r>
          </a:p>
          <a:p>
            <a:pPr marL="0" indent="0">
              <a:lnSpc>
                <a:spcPct val="120000"/>
              </a:lnSpc>
              <a:spcBef>
                <a:spcPts val="0"/>
              </a:spcBef>
              <a:buNone/>
            </a:pPr>
            <a:r>
              <a:rPr lang="en-US" dirty="0"/>
              <a:t>        break</a:t>
            </a:r>
          </a:p>
          <a:p>
            <a:pPr marL="0" indent="0">
              <a:lnSpc>
                <a:spcPct val="120000"/>
              </a:lnSpc>
              <a:spcBef>
                <a:spcPts val="0"/>
              </a:spcBef>
              <a:buNone/>
            </a:pPr>
            <a:r>
              <a:rPr lang="en-US" dirty="0"/>
              <a:t>    print(</a:t>
            </a:r>
            <a:r>
              <a:rPr lang="en-US" dirty="0" err="1"/>
              <a:t>i</a:t>
            </a:r>
            <a:r>
              <a:rPr lang="en-US" dirty="0"/>
              <a:t>)</a:t>
            </a:r>
          </a:p>
          <a:p>
            <a:pPr marL="0" indent="0">
              <a:lnSpc>
                <a:spcPct val="120000"/>
              </a:lnSpc>
              <a:spcBef>
                <a:spcPts val="0"/>
              </a:spcBef>
              <a:buNone/>
            </a:pPr>
            <a:endParaRPr lang="en-US" dirty="0"/>
          </a:p>
          <a:p>
            <a:pPr marL="0" indent="0">
              <a:lnSpc>
                <a:spcPct val="120000"/>
              </a:lnSpc>
              <a:spcBef>
                <a:spcPts val="0"/>
              </a:spcBef>
              <a:buNone/>
            </a:pPr>
            <a:r>
              <a:rPr lang="en-US" dirty="0"/>
              <a:t># 4. Using `continue`</a:t>
            </a:r>
          </a:p>
          <a:p>
            <a:pPr marL="0" indent="0">
              <a:lnSpc>
                <a:spcPct val="120000"/>
              </a:lnSpc>
              <a:spcBef>
                <a:spcPts val="0"/>
              </a:spcBef>
              <a:buNone/>
            </a:pPr>
            <a:r>
              <a:rPr lang="en-US" dirty="0"/>
              <a:t>print("\</a:t>
            </a:r>
            <a:r>
              <a:rPr lang="en-US" dirty="0" err="1"/>
              <a:t>nUsing</a:t>
            </a:r>
            <a:r>
              <a:rPr lang="en-US" dirty="0"/>
              <a:t> `continue` in a loop:")</a:t>
            </a:r>
          </a:p>
          <a:p>
            <a:pPr marL="0" indent="0">
              <a:lnSpc>
                <a:spcPct val="120000"/>
              </a:lnSpc>
              <a:spcBef>
                <a:spcPts val="0"/>
              </a:spcBef>
              <a:buNone/>
            </a:pPr>
            <a:r>
              <a:rPr lang="en-US" dirty="0"/>
              <a:t>for </a:t>
            </a:r>
            <a:r>
              <a:rPr lang="en-US" dirty="0" err="1"/>
              <a:t>i</a:t>
            </a:r>
            <a:r>
              <a:rPr lang="en-US" dirty="0"/>
              <a:t> in range(10):</a:t>
            </a:r>
          </a:p>
          <a:p>
            <a:pPr marL="0" indent="0">
              <a:lnSpc>
                <a:spcPct val="120000"/>
              </a:lnSpc>
              <a:spcBef>
                <a:spcPts val="0"/>
              </a:spcBef>
              <a:buNone/>
            </a:pPr>
            <a:r>
              <a:rPr lang="en-US" dirty="0"/>
              <a:t>    if </a:t>
            </a:r>
            <a:r>
              <a:rPr lang="en-US" dirty="0" err="1"/>
              <a:t>i</a:t>
            </a:r>
            <a:r>
              <a:rPr lang="en-US" dirty="0"/>
              <a:t> % 2 == 0:</a:t>
            </a:r>
          </a:p>
          <a:p>
            <a:pPr marL="0" indent="0">
              <a:lnSpc>
                <a:spcPct val="120000"/>
              </a:lnSpc>
              <a:spcBef>
                <a:spcPts val="0"/>
              </a:spcBef>
              <a:buNone/>
            </a:pPr>
            <a:r>
              <a:rPr lang="en-US" dirty="0"/>
              <a:t>        continue</a:t>
            </a:r>
          </a:p>
          <a:p>
            <a:pPr marL="0" indent="0">
              <a:lnSpc>
                <a:spcPct val="120000"/>
              </a:lnSpc>
              <a:spcBef>
                <a:spcPts val="0"/>
              </a:spcBef>
              <a:buNone/>
            </a:pPr>
            <a:r>
              <a:rPr lang="en-US" dirty="0"/>
              <a:t>    print(</a:t>
            </a:r>
            <a:r>
              <a:rPr lang="en-US" dirty="0" err="1"/>
              <a:t>i</a:t>
            </a:r>
            <a:r>
              <a:rPr lang="en-US" dirty="0"/>
              <a:t>)</a:t>
            </a:r>
          </a:p>
          <a:p>
            <a:pPr marL="0" indent="0">
              <a:lnSpc>
                <a:spcPct val="120000"/>
              </a:lnSpc>
              <a:spcBef>
                <a:spcPts val="0"/>
              </a:spcBef>
              <a:buNone/>
            </a:pPr>
            <a:endParaRPr lang="en-US" dirty="0"/>
          </a:p>
          <a:p>
            <a:pPr marL="0" indent="0">
              <a:lnSpc>
                <a:spcPct val="120000"/>
              </a:lnSpc>
              <a:spcBef>
                <a:spcPts val="0"/>
              </a:spcBef>
              <a:buNone/>
            </a:pPr>
            <a:r>
              <a:rPr lang="en-US" dirty="0"/>
              <a:t># 5. Nested Loops</a:t>
            </a:r>
          </a:p>
          <a:p>
            <a:pPr marL="0" indent="0">
              <a:lnSpc>
                <a:spcPct val="120000"/>
              </a:lnSpc>
              <a:spcBef>
                <a:spcPts val="0"/>
              </a:spcBef>
              <a:buNone/>
            </a:pPr>
            <a:r>
              <a:rPr lang="en-US" dirty="0"/>
              <a:t>print("\</a:t>
            </a:r>
            <a:r>
              <a:rPr lang="en-US" dirty="0" err="1"/>
              <a:t>nNested</a:t>
            </a:r>
            <a:r>
              <a:rPr lang="en-US" dirty="0"/>
              <a:t> loops example:")</a:t>
            </a:r>
          </a:p>
          <a:p>
            <a:pPr marL="0" indent="0">
              <a:lnSpc>
                <a:spcPct val="120000"/>
              </a:lnSpc>
              <a:spcBef>
                <a:spcPts val="0"/>
              </a:spcBef>
              <a:buNone/>
            </a:pPr>
            <a:r>
              <a:rPr lang="en-US" dirty="0"/>
              <a:t>for </a:t>
            </a:r>
            <a:r>
              <a:rPr lang="en-US" dirty="0" err="1"/>
              <a:t>i</a:t>
            </a:r>
            <a:r>
              <a:rPr lang="en-US" dirty="0"/>
              <a:t> in range(3):</a:t>
            </a:r>
          </a:p>
          <a:p>
            <a:pPr marL="0" indent="0">
              <a:lnSpc>
                <a:spcPct val="120000"/>
              </a:lnSpc>
              <a:spcBef>
                <a:spcPts val="0"/>
              </a:spcBef>
              <a:buNone/>
            </a:pPr>
            <a:r>
              <a:rPr lang="en-US" dirty="0"/>
              <a:t>    for j in range(3):</a:t>
            </a:r>
          </a:p>
          <a:p>
            <a:pPr marL="0" indent="0">
              <a:lnSpc>
                <a:spcPct val="120000"/>
              </a:lnSpc>
              <a:spcBef>
                <a:spcPts val="0"/>
              </a:spcBef>
              <a:buNone/>
            </a:pPr>
            <a:r>
              <a:rPr lang="en-US" dirty="0"/>
              <a:t>        print(</a:t>
            </a:r>
            <a:r>
              <a:rPr lang="en-US" dirty="0" err="1"/>
              <a:t>f"i</a:t>
            </a:r>
            <a:r>
              <a:rPr lang="en-US" dirty="0"/>
              <a:t>={</a:t>
            </a:r>
            <a:r>
              <a:rPr lang="en-US" dirty="0" err="1"/>
              <a:t>i</a:t>
            </a:r>
            <a:r>
              <a:rPr lang="en-US" dirty="0"/>
              <a:t>}, j={j}")</a:t>
            </a:r>
          </a:p>
          <a:p>
            <a:pPr marL="0" indent="0">
              <a:lnSpc>
                <a:spcPct val="120000"/>
              </a:lnSpc>
              <a:spcBef>
                <a:spcPts val="0"/>
              </a:spcBef>
              <a:buNone/>
            </a:pPr>
            <a:endParaRPr lang="en-US" dirty="0"/>
          </a:p>
          <a:p>
            <a:pPr marL="0" indent="0">
              <a:lnSpc>
                <a:spcPct val="120000"/>
              </a:lnSpc>
              <a:spcBef>
                <a:spcPts val="0"/>
              </a:spcBef>
              <a:buNone/>
            </a:pPr>
            <a:r>
              <a:rPr lang="en-US" dirty="0"/>
              <a:t># 6. Looping through a dictionary</a:t>
            </a:r>
          </a:p>
          <a:p>
            <a:pPr marL="0" indent="0">
              <a:lnSpc>
                <a:spcPct val="120000"/>
              </a:lnSpc>
              <a:spcBef>
                <a:spcPts val="0"/>
              </a:spcBef>
              <a:buNone/>
            </a:pPr>
            <a:r>
              <a:rPr lang="en-US" dirty="0"/>
              <a:t>print("\</a:t>
            </a:r>
            <a:r>
              <a:rPr lang="en-US" dirty="0" err="1"/>
              <a:t>nLooping</a:t>
            </a:r>
            <a:r>
              <a:rPr lang="en-US" dirty="0"/>
              <a:t> through a dictionary:")</a:t>
            </a:r>
          </a:p>
          <a:p>
            <a:pPr marL="0" indent="0">
              <a:lnSpc>
                <a:spcPct val="120000"/>
              </a:lnSpc>
              <a:spcBef>
                <a:spcPts val="0"/>
              </a:spcBef>
              <a:buNone/>
            </a:pPr>
            <a:r>
              <a:rPr lang="en-US" dirty="0"/>
              <a:t>person = {"name": "Alice", "age": 25, "city": "New York"}</a:t>
            </a:r>
          </a:p>
          <a:p>
            <a:pPr marL="0" indent="0">
              <a:lnSpc>
                <a:spcPct val="120000"/>
              </a:lnSpc>
              <a:spcBef>
                <a:spcPts val="0"/>
              </a:spcBef>
              <a:buNone/>
            </a:pPr>
            <a:r>
              <a:rPr lang="en-US" dirty="0"/>
              <a:t>for key, value in </a:t>
            </a:r>
            <a:r>
              <a:rPr lang="en-US" dirty="0" err="1"/>
              <a:t>person.items</a:t>
            </a:r>
            <a:r>
              <a:rPr lang="en-US" dirty="0"/>
              <a:t>():</a:t>
            </a:r>
          </a:p>
          <a:p>
            <a:pPr marL="0" indent="0">
              <a:lnSpc>
                <a:spcPct val="120000"/>
              </a:lnSpc>
              <a:spcBef>
                <a:spcPts val="0"/>
              </a:spcBef>
              <a:buNone/>
            </a:pPr>
            <a:r>
              <a:rPr lang="en-US" dirty="0"/>
              <a:t>    print(f"{key}: {value}")</a:t>
            </a:r>
          </a:p>
          <a:p>
            <a:pPr marL="0" indent="0">
              <a:lnSpc>
                <a:spcPct val="120000"/>
              </a:lnSpc>
              <a:spcBef>
                <a:spcPts val="0"/>
              </a:spcBef>
              <a:buNone/>
            </a:pPr>
            <a:endParaRPr lang="en-US" dirty="0"/>
          </a:p>
          <a:p>
            <a:pPr marL="0" indent="0">
              <a:lnSpc>
                <a:spcPct val="120000"/>
              </a:lnSpc>
              <a:spcBef>
                <a:spcPts val="0"/>
              </a:spcBef>
              <a:buNone/>
            </a:pPr>
            <a:r>
              <a:rPr lang="en-US" dirty="0"/>
              <a:t># 7. Using `else` with a loop</a:t>
            </a:r>
          </a:p>
          <a:p>
            <a:pPr marL="0" indent="0">
              <a:lnSpc>
                <a:spcPct val="120000"/>
              </a:lnSpc>
              <a:spcBef>
                <a:spcPts val="0"/>
              </a:spcBef>
              <a:buNone/>
            </a:pPr>
            <a:r>
              <a:rPr lang="en-US" dirty="0"/>
              <a:t>print("\</a:t>
            </a:r>
            <a:r>
              <a:rPr lang="en-US" dirty="0" err="1"/>
              <a:t>nUsing</a:t>
            </a:r>
            <a:r>
              <a:rPr lang="en-US" dirty="0"/>
              <a:t> `else` with a loop:")</a:t>
            </a:r>
          </a:p>
          <a:p>
            <a:pPr marL="0" indent="0">
              <a:lnSpc>
                <a:spcPct val="120000"/>
              </a:lnSpc>
              <a:spcBef>
                <a:spcPts val="0"/>
              </a:spcBef>
              <a:buNone/>
            </a:pPr>
            <a:r>
              <a:rPr lang="en-US" dirty="0"/>
              <a:t>for </a:t>
            </a:r>
            <a:r>
              <a:rPr lang="en-US" dirty="0" err="1"/>
              <a:t>i</a:t>
            </a:r>
            <a:r>
              <a:rPr lang="en-US" dirty="0"/>
              <a:t> in range(5):</a:t>
            </a:r>
          </a:p>
          <a:p>
            <a:pPr marL="0" indent="0">
              <a:lnSpc>
                <a:spcPct val="120000"/>
              </a:lnSpc>
              <a:spcBef>
                <a:spcPts val="0"/>
              </a:spcBef>
              <a:buNone/>
            </a:pPr>
            <a:r>
              <a:rPr lang="en-US" dirty="0"/>
              <a:t>    print(</a:t>
            </a:r>
            <a:r>
              <a:rPr lang="en-US" dirty="0" err="1"/>
              <a:t>i</a:t>
            </a:r>
            <a:r>
              <a:rPr lang="en-US" dirty="0"/>
              <a:t>)</a:t>
            </a:r>
          </a:p>
          <a:p>
            <a:pPr marL="0" indent="0">
              <a:lnSpc>
                <a:spcPct val="120000"/>
              </a:lnSpc>
              <a:spcBef>
                <a:spcPts val="0"/>
              </a:spcBef>
              <a:buNone/>
            </a:pPr>
            <a:r>
              <a:rPr lang="en-US" dirty="0"/>
              <a:t>else:</a:t>
            </a:r>
          </a:p>
          <a:p>
            <a:pPr marL="0" indent="0">
              <a:lnSpc>
                <a:spcPct val="120000"/>
              </a:lnSpc>
              <a:spcBef>
                <a:spcPts val="0"/>
              </a:spcBef>
              <a:buNone/>
            </a:pPr>
            <a:r>
              <a:rPr lang="en-US" dirty="0"/>
              <a:t>    print("Loop finished successfully!")</a:t>
            </a:r>
          </a:p>
          <a:p>
            <a:pPr marL="0" indent="0">
              <a:lnSpc>
                <a:spcPct val="120000"/>
              </a:lnSpc>
              <a:spcBef>
                <a:spcPts val="0"/>
              </a:spcBef>
              <a:buNone/>
            </a:pPr>
            <a:endParaRPr lang="en-US" dirty="0"/>
          </a:p>
          <a:p>
            <a:pPr marL="0" indent="0">
              <a:lnSpc>
                <a:spcPct val="120000"/>
              </a:lnSpc>
              <a:spcBef>
                <a:spcPts val="0"/>
              </a:spcBef>
              <a:buNone/>
            </a:pPr>
            <a:r>
              <a:rPr lang="en-US" dirty="0"/>
              <a:t># 8. Infinite Loop (with `break` to stop it)</a:t>
            </a:r>
          </a:p>
          <a:p>
            <a:pPr marL="0" indent="0">
              <a:lnSpc>
                <a:spcPct val="120000"/>
              </a:lnSpc>
              <a:spcBef>
                <a:spcPts val="0"/>
              </a:spcBef>
              <a:buNone/>
            </a:pPr>
            <a:r>
              <a:rPr lang="en-US" dirty="0"/>
              <a:t>print("\</a:t>
            </a:r>
            <a:r>
              <a:rPr lang="en-US" dirty="0" err="1"/>
              <a:t>nInfinite</a:t>
            </a:r>
            <a:r>
              <a:rPr lang="en-US" dirty="0"/>
              <a:t> loop example:")</a:t>
            </a:r>
          </a:p>
          <a:p>
            <a:pPr marL="0" indent="0">
              <a:lnSpc>
                <a:spcPct val="120000"/>
              </a:lnSpc>
              <a:spcBef>
                <a:spcPts val="0"/>
              </a:spcBef>
              <a:buNone/>
            </a:pPr>
            <a:r>
              <a:rPr lang="en-US" dirty="0"/>
              <a:t>count = 0</a:t>
            </a:r>
          </a:p>
          <a:p>
            <a:pPr marL="0" indent="0">
              <a:lnSpc>
                <a:spcPct val="120000"/>
              </a:lnSpc>
              <a:spcBef>
                <a:spcPts val="0"/>
              </a:spcBef>
              <a:buNone/>
            </a:pPr>
            <a:r>
              <a:rPr lang="en-US" dirty="0"/>
              <a:t>while True:</a:t>
            </a:r>
          </a:p>
          <a:p>
            <a:pPr marL="0" indent="0">
              <a:lnSpc>
                <a:spcPct val="120000"/>
              </a:lnSpc>
              <a:spcBef>
                <a:spcPts val="0"/>
              </a:spcBef>
              <a:buNone/>
            </a:pPr>
            <a:r>
              <a:rPr lang="en-US" dirty="0"/>
              <a:t>    print(</a:t>
            </a:r>
            <a:r>
              <a:rPr lang="en-US" dirty="0" err="1"/>
              <a:t>f"Infinite</a:t>
            </a:r>
            <a:r>
              <a:rPr lang="en-US" dirty="0"/>
              <a:t> Loop, Count = {count}")</a:t>
            </a:r>
          </a:p>
          <a:p>
            <a:pPr marL="0" indent="0">
              <a:lnSpc>
                <a:spcPct val="120000"/>
              </a:lnSpc>
              <a:spcBef>
                <a:spcPts val="0"/>
              </a:spcBef>
              <a:buNone/>
            </a:pPr>
            <a:r>
              <a:rPr lang="en-US" dirty="0"/>
              <a:t>    count += 1</a:t>
            </a:r>
          </a:p>
          <a:p>
            <a:pPr marL="0" indent="0">
              <a:lnSpc>
                <a:spcPct val="120000"/>
              </a:lnSpc>
              <a:spcBef>
                <a:spcPts val="0"/>
              </a:spcBef>
              <a:buNone/>
            </a:pPr>
            <a:r>
              <a:rPr lang="en-US" dirty="0"/>
              <a:t>    if count == 3:</a:t>
            </a:r>
          </a:p>
          <a:p>
            <a:pPr marL="0" indent="0">
              <a:lnSpc>
                <a:spcPct val="120000"/>
              </a:lnSpc>
              <a:spcBef>
                <a:spcPts val="0"/>
              </a:spcBef>
              <a:buNone/>
            </a:pPr>
            <a:r>
              <a:rPr lang="en-US" dirty="0"/>
              <a:t>        break  # Exit the loop</a:t>
            </a:r>
          </a:p>
          <a:p>
            <a:pPr marL="0" indent="0">
              <a:lnSpc>
                <a:spcPct val="120000"/>
              </a:lnSpc>
              <a:spcBef>
                <a:spcPts val="0"/>
              </a:spcBef>
              <a:buNone/>
            </a:pPr>
            <a:endParaRPr lang="en-US" dirty="0"/>
          </a:p>
          <a:p>
            <a:pPr marL="0" indent="0">
              <a:lnSpc>
                <a:spcPct val="120000"/>
              </a:lnSpc>
              <a:spcBef>
                <a:spcPts val="0"/>
              </a:spcBef>
              <a:buNone/>
            </a:pPr>
            <a:r>
              <a:rPr lang="en-US" dirty="0"/>
              <a:t># 9. Looping through a string</a:t>
            </a:r>
          </a:p>
          <a:p>
            <a:pPr marL="0" indent="0">
              <a:lnSpc>
                <a:spcPct val="120000"/>
              </a:lnSpc>
              <a:spcBef>
                <a:spcPts val="0"/>
              </a:spcBef>
              <a:buNone/>
            </a:pPr>
            <a:r>
              <a:rPr lang="en-US" dirty="0"/>
              <a:t>print("\</a:t>
            </a:r>
            <a:r>
              <a:rPr lang="en-US" dirty="0" err="1"/>
              <a:t>nLooping</a:t>
            </a:r>
            <a:r>
              <a:rPr lang="en-US" dirty="0"/>
              <a:t> through a string:")</a:t>
            </a:r>
          </a:p>
          <a:p>
            <a:pPr marL="0" indent="0">
              <a:lnSpc>
                <a:spcPct val="120000"/>
              </a:lnSpc>
              <a:spcBef>
                <a:spcPts val="0"/>
              </a:spcBef>
              <a:buNone/>
            </a:pPr>
            <a:r>
              <a:rPr lang="en-US" dirty="0"/>
              <a:t>for char in "Python":</a:t>
            </a:r>
          </a:p>
          <a:p>
            <a:pPr marL="0" indent="0">
              <a:lnSpc>
                <a:spcPct val="120000"/>
              </a:lnSpc>
              <a:spcBef>
                <a:spcPts val="0"/>
              </a:spcBef>
              <a:buNone/>
            </a:pPr>
            <a:r>
              <a:rPr lang="en-US" dirty="0"/>
              <a:t>    print(char)</a:t>
            </a:r>
          </a:p>
          <a:p>
            <a:pPr marL="0" indent="0">
              <a:lnSpc>
                <a:spcPct val="120000"/>
              </a:lnSpc>
              <a:spcBef>
                <a:spcPts val="0"/>
              </a:spcBef>
              <a:buNone/>
            </a:pPr>
            <a:endParaRPr lang="en-US" dirty="0"/>
          </a:p>
          <a:p>
            <a:pPr marL="0" indent="0">
              <a:lnSpc>
                <a:spcPct val="120000"/>
              </a:lnSpc>
              <a:spcBef>
                <a:spcPts val="0"/>
              </a:spcBef>
              <a:buNone/>
            </a:pPr>
            <a:r>
              <a:rPr lang="en-US" dirty="0"/>
              <a:t># 10. Using `pass` as a placeholder</a:t>
            </a:r>
          </a:p>
          <a:p>
            <a:pPr marL="0" indent="0">
              <a:lnSpc>
                <a:spcPct val="120000"/>
              </a:lnSpc>
              <a:spcBef>
                <a:spcPts val="0"/>
              </a:spcBef>
              <a:buNone/>
            </a:pPr>
            <a:r>
              <a:rPr lang="en-US" dirty="0"/>
              <a:t>print("\</a:t>
            </a:r>
            <a:r>
              <a:rPr lang="en-US" dirty="0" err="1"/>
              <a:t>nUsing</a:t>
            </a:r>
            <a:r>
              <a:rPr lang="en-US" dirty="0"/>
              <a:t> `pass` in a loop:")</a:t>
            </a:r>
          </a:p>
          <a:p>
            <a:pPr marL="0" indent="0">
              <a:lnSpc>
                <a:spcPct val="120000"/>
              </a:lnSpc>
              <a:spcBef>
                <a:spcPts val="0"/>
              </a:spcBef>
              <a:buNone/>
            </a:pPr>
            <a:r>
              <a:rPr lang="en-US" dirty="0"/>
              <a:t>for </a:t>
            </a:r>
            <a:r>
              <a:rPr lang="en-US" dirty="0" err="1"/>
              <a:t>i</a:t>
            </a:r>
            <a:r>
              <a:rPr lang="en-US" dirty="0"/>
              <a:t> in range(5):</a:t>
            </a:r>
          </a:p>
          <a:p>
            <a:pPr marL="0" indent="0">
              <a:lnSpc>
                <a:spcPct val="120000"/>
              </a:lnSpc>
              <a:spcBef>
                <a:spcPts val="0"/>
              </a:spcBef>
              <a:buNone/>
            </a:pPr>
            <a:r>
              <a:rPr lang="en-US" dirty="0"/>
              <a:t>    if </a:t>
            </a:r>
            <a:r>
              <a:rPr lang="en-US" dirty="0" err="1"/>
              <a:t>i</a:t>
            </a:r>
            <a:r>
              <a:rPr lang="en-US" dirty="0"/>
              <a:t> == 2:</a:t>
            </a:r>
          </a:p>
          <a:p>
            <a:pPr marL="0" indent="0">
              <a:lnSpc>
                <a:spcPct val="120000"/>
              </a:lnSpc>
              <a:spcBef>
                <a:spcPts val="0"/>
              </a:spcBef>
              <a:buNone/>
            </a:pPr>
            <a:r>
              <a:rPr lang="en-US" dirty="0"/>
              <a:t>        pass  # Placeholder</a:t>
            </a:r>
          </a:p>
          <a:p>
            <a:pPr marL="0" indent="0">
              <a:lnSpc>
                <a:spcPct val="120000"/>
              </a:lnSpc>
              <a:spcBef>
                <a:spcPts val="0"/>
              </a:spcBef>
              <a:buNone/>
            </a:pPr>
            <a:r>
              <a:rPr lang="en-US" dirty="0"/>
              <a:t>    print(</a:t>
            </a:r>
            <a:r>
              <a:rPr lang="en-US" dirty="0" err="1"/>
              <a:t>i</a:t>
            </a:r>
            <a:r>
              <a:rPr lang="en-US" dirty="0"/>
              <a:t>)</a:t>
            </a:r>
          </a:p>
        </p:txBody>
      </p:sp>
    </p:spTree>
    <p:extLst>
      <p:ext uri="{BB962C8B-B14F-4D97-AF65-F5344CB8AC3E}">
        <p14:creationId xmlns:p14="http://schemas.microsoft.com/office/powerpoint/2010/main" val="83824530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a:extLst>
            <a:ext uri="{FF2B5EF4-FFF2-40B4-BE49-F238E27FC236}">
              <a16:creationId xmlns:a16="http://schemas.microsoft.com/office/drawing/2014/main" id="{021254E4-FE7D-A6AE-40F2-8994896A09F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52CD15B-4E3F-034E-93BD-BFFC52B5ADB3}"/>
              </a:ext>
            </a:extLst>
          </p:cNvPr>
          <p:cNvSpPr>
            <a:spLocks noGrp="1"/>
          </p:cNvSpPr>
          <p:nvPr>
            <p:ph type="title"/>
          </p:nvPr>
        </p:nvSpPr>
        <p:spPr>
          <a:xfrm>
            <a:off x="342900" y="345834"/>
            <a:ext cx="11474926" cy="730798"/>
          </a:xfrm>
        </p:spPr>
        <p:txBody>
          <a:bodyPr>
            <a:normAutofit/>
          </a:bodyPr>
          <a:lstStyle/>
          <a:p>
            <a:r>
              <a:rPr lang="en-US" sz="3000" dirty="0">
                <a:solidFill>
                  <a:srgbClr val="000398"/>
                </a:solidFill>
                <a:latin typeface="Arial Black" pitchFamily="34" charset="0"/>
              </a:rPr>
              <a:t>Python While Loop</a:t>
            </a:r>
          </a:p>
        </p:txBody>
      </p:sp>
      <p:pic>
        <p:nvPicPr>
          <p:cNvPr id="4" name="Content Placeholder 3">
            <a:extLst>
              <a:ext uri="{FF2B5EF4-FFF2-40B4-BE49-F238E27FC236}">
                <a16:creationId xmlns:a16="http://schemas.microsoft.com/office/drawing/2014/main" id="{437C394D-A121-A508-EB0A-D5D9D30D2025}"/>
              </a:ext>
            </a:extLst>
          </p:cNvPr>
          <p:cNvPicPr>
            <a:picLocks noGrp="1" noChangeAspect="1"/>
          </p:cNvPicPr>
          <p:nvPr>
            <p:ph idx="1"/>
          </p:nvPr>
        </p:nvPicPr>
        <p:blipFill>
          <a:blip r:embed="rId3"/>
          <a:stretch>
            <a:fillRect/>
          </a:stretch>
        </p:blipFill>
        <p:spPr>
          <a:xfrm>
            <a:off x="342900" y="1076325"/>
            <a:ext cx="5753100" cy="5435600"/>
          </a:xfrm>
          <a:prstGeom prst="rect">
            <a:avLst/>
          </a:prstGeom>
        </p:spPr>
      </p:pic>
      <p:pic>
        <p:nvPicPr>
          <p:cNvPr id="5" name="Picture 4">
            <a:extLst>
              <a:ext uri="{FF2B5EF4-FFF2-40B4-BE49-F238E27FC236}">
                <a16:creationId xmlns:a16="http://schemas.microsoft.com/office/drawing/2014/main" id="{88CAD60E-52ED-054E-B656-5344C6ECD1EB}"/>
              </a:ext>
            </a:extLst>
          </p:cNvPr>
          <p:cNvPicPr>
            <a:picLocks noChangeAspect="1"/>
          </p:cNvPicPr>
          <p:nvPr/>
        </p:nvPicPr>
        <p:blipFill>
          <a:blip r:embed="rId4"/>
          <a:stretch>
            <a:fillRect/>
          </a:stretch>
        </p:blipFill>
        <p:spPr>
          <a:xfrm>
            <a:off x="6096000" y="1076325"/>
            <a:ext cx="5721826" cy="5435600"/>
          </a:xfrm>
          <a:prstGeom prst="rect">
            <a:avLst/>
          </a:prstGeom>
        </p:spPr>
      </p:pic>
    </p:spTree>
    <p:extLst>
      <p:ext uri="{BB962C8B-B14F-4D97-AF65-F5344CB8AC3E}">
        <p14:creationId xmlns:p14="http://schemas.microsoft.com/office/powerpoint/2010/main" val="24655811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a:extLst>
            <a:ext uri="{FF2B5EF4-FFF2-40B4-BE49-F238E27FC236}">
              <a16:creationId xmlns:a16="http://schemas.microsoft.com/office/drawing/2014/main" id="{092496C0-8847-1EAD-05EC-2E87816BC5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C49866B-B3DF-A0FF-684B-F963520CE839}"/>
              </a:ext>
            </a:extLst>
          </p:cNvPr>
          <p:cNvSpPr>
            <a:spLocks noGrp="1"/>
          </p:cNvSpPr>
          <p:nvPr>
            <p:ph type="title"/>
          </p:nvPr>
        </p:nvSpPr>
        <p:spPr>
          <a:xfrm>
            <a:off x="342900" y="345834"/>
            <a:ext cx="11474926" cy="730798"/>
          </a:xfrm>
        </p:spPr>
        <p:txBody>
          <a:bodyPr>
            <a:normAutofit/>
          </a:bodyPr>
          <a:lstStyle/>
          <a:p>
            <a:r>
              <a:rPr lang="en-US" sz="3000" dirty="0">
                <a:solidFill>
                  <a:srgbClr val="000398"/>
                </a:solidFill>
                <a:latin typeface="Arial Black" pitchFamily="34" charset="0"/>
              </a:rPr>
              <a:t>Python Variables</a:t>
            </a:r>
          </a:p>
        </p:txBody>
      </p:sp>
      <p:sp>
        <p:nvSpPr>
          <p:cNvPr id="3" name="Content Placeholder 2">
            <a:extLst>
              <a:ext uri="{FF2B5EF4-FFF2-40B4-BE49-F238E27FC236}">
                <a16:creationId xmlns:a16="http://schemas.microsoft.com/office/drawing/2014/main" id="{5C669F40-8A0D-528D-6F10-FACA8C091A4B}"/>
              </a:ext>
            </a:extLst>
          </p:cNvPr>
          <p:cNvSpPr>
            <a:spLocks noGrp="1"/>
          </p:cNvSpPr>
          <p:nvPr>
            <p:ph idx="1"/>
          </p:nvPr>
        </p:nvSpPr>
        <p:spPr>
          <a:xfrm>
            <a:off x="342900" y="1076632"/>
            <a:ext cx="11474926" cy="5435534"/>
          </a:xfrm>
        </p:spPr>
        <p:txBody>
          <a:bodyPr numCol="1">
            <a:normAutofit/>
          </a:bodyPr>
          <a:lstStyle/>
          <a:p>
            <a:pPr>
              <a:lnSpc>
                <a:spcPct val="120000"/>
              </a:lnSpc>
              <a:spcBef>
                <a:spcPts val="0"/>
              </a:spcBef>
            </a:pPr>
            <a:r>
              <a:rPr lang="en-US" dirty="0"/>
              <a:t>In Python, variables are just memory locations to store values</a:t>
            </a:r>
          </a:p>
          <a:p>
            <a:pPr>
              <a:lnSpc>
                <a:spcPct val="120000"/>
              </a:lnSpc>
              <a:spcBef>
                <a:spcPts val="0"/>
              </a:spcBef>
            </a:pPr>
            <a:r>
              <a:rPr lang="en-US" dirty="0"/>
              <a:t>Variables are dynamically typed, meaning that the type is determined at runtime based on the assigned value. </a:t>
            </a:r>
          </a:p>
          <a:p>
            <a:pPr>
              <a:lnSpc>
                <a:spcPct val="120000"/>
              </a:lnSpc>
              <a:spcBef>
                <a:spcPts val="0"/>
              </a:spcBef>
            </a:pPr>
            <a:r>
              <a:rPr lang="en-US" dirty="0"/>
              <a:t>You can define a variable dynamically: x</a:t>
            </a:r>
          </a:p>
          <a:p>
            <a:pPr>
              <a:lnSpc>
                <a:spcPct val="120000"/>
              </a:lnSpc>
              <a:spcBef>
                <a:spcPts val="0"/>
              </a:spcBef>
            </a:pPr>
            <a:r>
              <a:rPr lang="en-US" dirty="0"/>
              <a:t>You can assign a value to the variable directly: x=10</a:t>
            </a:r>
          </a:p>
          <a:p>
            <a:pPr>
              <a:lnSpc>
                <a:spcPct val="120000"/>
              </a:lnSpc>
              <a:spcBef>
                <a:spcPts val="0"/>
              </a:spcBef>
            </a:pPr>
            <a:r>
              <a:rPr lang="en-US" dirty="0"/>
              <a:t>You can check the memory location of a variable using the id(variable) function</a:t>
            </a:r>
            <a:endParaRPr lang="en-IN" dirty="0"/>
          </a:p>
          <a:p>
            <a:pPr>
              <a:lnSpc>
                <a:spcPct val="120000"/>
              </a:lnSpc>
              <a:spcBef>
                <a:spcPts val="0"/>
              </a:spcBef>
            </a:pPr>
            <a:r>
              <a:rPr lang="en-US" dirty="0"/>
              <a:t>You can check the type of a variable using the type(variable) function</a:t>
            </a:r>
          </a:p>
          <a:p>
            <a:pPr>
              <a:lnSpc>
                <a:spcPct val="120000"/>
              </a:lnSpc>
              <a:spcBef>
                <a:spcPts val="0"/>
              </a:spcBef>
            </a:pPr>
            <a:r>
              <a:rPr lang="en-US" dirty="0"/>
              <a:t>You can check the type of a variable using the </a:t>
            </a:r>
            <a:r>
              <a:rPr lang="en-US" dirty="0" err="1"/>
              <a:t>isint</a:t>
            </a:r>
            <a:r>
              <a:rPr lang="en-US" dirty="0"/>
              <a:t>(variable) function</a:t>
            </a:r>
            <a:endParaRPr lang="en-IN" dirty="0"/>
          </a:p>
          <a:p>
            <a:pPr>
              <a:lnSpc>
                <a:spcPct val="120000"/>
              </a:lnSpc>
              <a:spcBef>
                <a:spcPts val="0"/>
              </a:spcBef>
            </a:pPr>
            <a:r>
              <a:rPr lang="en-US" dirty="0"/>
              <a:t>You can change the datatype of a variable using the int(variable) function</a:t>
            </a:r>
            <a:endParaRPr lang="en-IN" dirty="0"/>
          </a:p>
          <a:p>
            <a:pPr>
              <a:lnSpc>
                <a:spcPct val="120000"/>
              </a:lnSpc>
              <a:spcBef>
                <a:spcPts val="0"/>
              </a:spcBef>
            </a:pPr>
            <a:endParaRPr lang="en-IN" dirty="0"/>
          </a:p>
        </p:txBody>
      </p:sp>
    </p:spTree>
    <p:extLst>
      <p:ext uri="{BB962C8B-B14F-4D97-AF65-F5344CB8AC3E}">
        <p14:creationId xmlns:p14="http://schemas.microsoft.com/office/powerpoint/2010/main" val="232159331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a:extLst>
            <a:ext uri="{FF2B5EF4-FFF2-40B4-BE49-F238E27FC236}">
              <a16:creationId xmlns:a16="http://schemas.microsoft.com/office/drawing/2014/main" id="{7B084357-DAF4-A02C-056A-AFF6BF433B4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652E599-0A05-1D72-13F2-6B12C94F318A}"/>
              </a:ext>
            </a:extLst>
          </p:cNvPr>
          <p:cNvSpPr>
            <a:spLocks noGrp="1"/>
          </p:cNvSpPr>
          <p:nvPr>
            <p:ph type="title"/>
          </p:nvPr>
        </p:nvSpPr>
        <p:spPr>
          <a:xfrm>
            <a:off x="342900" y="345834"/>
            <a:ext cx="11474926" cy="730798"/>
          </a:xfrm>
        </p:spPr>
        <p:txBody>
          <a:bodyPr>
            <a:normAutofit/>
          </a:bodyPr>
          <a:lstStyle/>
          <a:p>
            <a:r>
              <a:rPr lang="en-US" sz="3000" dirty="0">
                <a:solidFill>
                  <a:srgbClr val="000398"/>
                </a:solidFill>
                <a:latin typeface="Arial Black" pitchFamily="34" charset="0"/>
              </a:rPr>
              <a:t>Python Loop Control Statements – While - Continue</a:t>
            </a:r>
          </a:p>
        </p:txBody>
      </p:sp>
      <p:pic>
        <p:nvPicPr>
          <p:cNvPr id="4" name="Content Placeholder 3">
            <a:extLst>
              <a:ext uri="{FF2B5EF4-FFF2-40B4-BE49-F238E27FC236}">
                <a16:creationId xmlns:a16="http://schemas.microsoft.com/office/drawing/2014/main" id="{D8E1CC31-BDA1-9D63-7A73-C00A013A3BCD}"/>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342900" y="1076325"/>
            <a:ext cx="5753100" cy="5435600"/>
          </a:xfrm>
          <a:prstGeom prst="rect">
            <a:avLst/>
          </a:prstGeom>
        </p:spPr>
      </p:pic>
      <p:pic>
        <p:nvPicPr>
          <p:cNvPr id="5" name="Picture 4">
            <a:extLst>
              <a:ext uri="{FF2B5EF4-FFF2-40B4-BE49-F238E27FC236}">
                <a16:creationId xmlns:a16="http://schemas.microsoft.com/office/drawing/2014/main" id="{1606E126-9C7C-741A-FFA9-A78A5F182C4E}"/>
              </a:ext>
            </a:extLst>
          </p:cNvPr>
          <p:cNvPicPr>
            <a:picLocks noChangeAspect="1"/>
          </p:cNvPicPr>
          <p:nvPr/>
        </p:nvPicPr>
        <p:blipFill>
          <a:blip r:embed="rId4"/>
          <a:stretch>
            <a:fillRect/>
          </a:stretch>
        </p:blipFill>
        <p:spPr>
          <a:xfrm>
            <a:off x="6096001" y="1145994"/>
            <a:ext cx="5753100" cy="2590838"/>
          </a:xfrm>
          <a:prstGeom prst="rect">
            <a:avLst/>
          </a:prstGeom>
        </p:spPr>
      </p:pic>
      <p:pic>
        <p:nvPicPr>
          <p:cNvPr id="7" name="Picture 6">
            <a:extLst>
              <a:ext uri="{FF2B5EF4-FFF2-40B4-BE49-F238E27FC236}">
                <a16:creationId xmlns:a16="http://schemas.microsoft.com/office/drawing/2014/main" id="{DE7A7785-B59E-924F-D500-3CE8DAC7E64D}"/>
              </a:ext>
            </a:extLst>
          </p:cNvPr>
          <p:cNvPicPr>
            <a:picLocks noChangeAspect="1"/>
          </p:cNvPicPr>
          <p:nvPr/>
        </p:nvPicPr>
        <p:blipFill>
          <a:blip r:embed="rId5"/>
          <a:stretch>
            <a:fillRect/>
          </a:stretch>
        </p:blipFill>
        <p:spPr>
          <a:xfrm>
            <a:off x="6096001" y="3736832"/>
            <a:ext cx="5753100" cy="2775093"/>
          </a:xfrm>
          <a:prstGeom prst="rect">
            <a:avLst/>
          </a:prstGeom>
        </p:spPr>
      </p:pic>
    </p:spTree>
    <p:extLst>
      <p:ext uri="{BB962C8B-B14F-4D97-AF65-F5344CB8AC3E}">
        <p14:creationId xmlns:p14="http://schemas.microsoft.com/office/powerpoint/2010/main" val="350904078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a:extLst>
            <a:ext uri="{FF2B5EF4-FFF2-40B4-BE49-F238E27FC236}">
              <a16:creationId xmlns:a16="http://schemas.microsoft.com/office/drawing/2014/main" id="{DAC8D4A4-BAC3-56B7-39D8-4D9570DA057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CF7B15F-6863-C48E-62B9-21870D8E8FE4}"/>
              </a:ext>
            </a:extLst>
          </p:cNvPr>
          <p:cNvSpPr>
            <a:spLocks noGrp="1"/>
          </p:cNvSpPr>
          <p:nvPr>
            <p:ph type="title"/>
          </p:nvPr>
        </p:nvSpPr>
        <p:spPr>
          <a:xfrm>
            <a:off x="342900" y="345834"/>
            <a:ext cx="11474926" cy="730798"/>
          </a:xfrm>
        </p:spPr>
        <p:txBody>
          <a:bodyPr>
            <a:normAutofit/>
          </a:bodyPr>
          <a:lstStyle/>
          <a:p>
            <a:r>
              <a:rPr lang="en-US" sz="3000" dirty="0">
                <a:solidFill>
                  <a:srgbClr val="000398"/>
                </a:solidFill>
                <a:latin typeface="Arial Black" pitchFamily="34" charset="0"/>
              </a:rPr>
              <a:t>Python Loop Control Statements – While - Pass</a:t>
            </a:r>
          </a:p>
        </p:txBody>
      </p:sp>
      <p:pic>
        <p:nvPicPr>
          <p:cNvPr id="5" name="Content Placeholder 4">
            <a:extLst>
              <a:ext uri="{FF2B5EF4-FFF2-40B4-BE49-F238E27FC236}">
                <a16:creationId xmlns:a16="http://schemas.microsoft.com/office/drawing/2014/main" id="{75B639C8-580F-C2B5-5EE4-72AA40E09251}"/>
              </a:ext>
            </a:extLst>
          </p:cNvPr>
          <p:cNvPicPr>
            <a:picLocks noGrp="1" noChangeAspect="1"/>
          </p:cNvPicPr>
          <p:nvPr>
            <p:ph idx="1"/>
          </p:nvPr>
        </p:nvPicPr>
        <p:blipFill>
          <a:blip r:embed="rId3"/>
          <a:stretch>
            <a:fillRect/>
          </a:stretch>
        </p:blipFill>
        <p:spPr>
          <a:xfrm>
            <a:off x="342900" y="1076632"/>
            <a:ext cx="11506199" cy="5435534"/>
          </a:xfrm>
        </p:spPr>
      </p:pic>
    </p:spTree>
    <p:extLst>
      <p:ext uri="{BB962C8B-B14F-4D97-AF65-F5344CB8AC3E}">
        <p14:creationId xmlns:p14="http://schemas.microsoft.com/office/powerpoint/2010/main" val="127959759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a:extLst>
            <a:ext uri="{FF2B5EF4-FFF2-40B4-BE49-F238E27FC236}">
              <a16:creationId xmlns:a16="http://schemas.microsoft.com/office/drawing/2014/main" id="{72DA37EC-F1A3-D867-E2C5-A8CB4ED3512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C2BEF7D-24AD-D81E-9B05-D17CAE590B60}"/>
              </a:ext>
            </a:extLst>
          </p:cNvPr>
          <p:cNvSpPr>
            <a:spLocks noGrp="1"/>
          </p:cNvSpPr>
          <p:nvPr>
            <p:ph type="title"/>
          </p:nvPr>
        </p:nvSpPr>
        <p:spPr>
          <a:xfrm>
            <a:off x="342900" y="345834"/>
            <a:ext cx="11474926" cy="730798"/>
          </a:xfrm>
        </p:spPr>
        <p:txBody>
          <a:bodyPr>
            <a:normAutofit/>
          </a:bodyPr>
          <a:lstStyle/>
          <a:p>
            <a:r>
              <a:rPr lang="en-US" sz="3000" dirty="0">
                <a:solidFill>
                  <a:srgbClr val="000398"/>
                </a:solidFill>
                <a:latin typeface="Arial Black" pitchFamily="34" charset="0"/>
              </a:rPr>
              <a:t>Python Loop Control Statements – While - Else</a:t>
            </a:r>
          </a:p>
        </p:txBody>
      </p:sp>
      <p:pic>
        <p:nvPicPr>
          <p:cNvPr id="4" name="Content Placeholder 3">
            <a:extLst>
              <a:ext uri="{FF2B5EF4-FFF2-40B4-BE49-F238E27FC236}">
                <a16:creationId xmlns:a16="http://schemas.microsoft.com/office/drawing/2014/main" id="{1B8FEAAA-1898-DAB6-0DD2-FC616B1FAB96}"/>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342900" y="1076325"/>
            <a:ext cx="5753100" cy="5435600"/>
          </a:xfrm>
          <a:prstGeom prst="rect">
            <a:avLst/>
          </a:prstGeom>
        </p:spPr>
      </p:pic>
      <p:pic>
        <p:nvPicPr>
          <p:cNvPr id="5" name="Picture 4">
            <a:extLst>
              <a:ext uri="{FF2B5EF4-FFF2-40B4-BE49-F238E27FC236}">
                <a16:creationId xmlns:a16="http://schemas.microsoft.com/office/drawing/2014/main" id="{028BBEA5-65C6-CD35-F8F1-11DBC94DECA7}"/>
              </a:ext>
            </a:extLst>
          </p:cNvPr>
          <p:cNvPicPr>
            <a:picLocks noChangeAspect="1"/>
          </p:cNvPicPr>
          <p:nvPr/>
        </p:nvPicPr>
        <p:blipFill>
          <a:blip r:embed="rId4"/>
          <a:stretch>
            <a:fillRect/>
          </a:stretch>
        </p:blipFill>
        <p:spPr>
          <a:xfrm>
            <a:off x="6096000" y="1076324"/>
            <a:ext cx="5721826" cy="5435599"/>
          </a:xfrm>
          <a:prstGeom prst="rect">
            <a:avLst/>
          </a:prstGeom>
        </p:spPr>
      </p:pic>
    </p:spTree>
    <p:extLst>
      <p:ext uri="{BB962C8B-B14F-4D97-AF65-F5344CB8AC3E}">
        <p14:creationId xmlns:p14="http://schemas.microsoft.com/office/powerpoint/2010/main" val="34813689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a:extLst>
            <a:ext uri="{FF2B5EF4-FFF2-40B4-BE49-F238E27FC236}">
              <a16:creationId xmlns:a16="http://schemas.microsoft.com/office/drawing/2014/main" id="{9B48A352-7A63-F946-39F0-1B7FBECC990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2AD866B-0016-A61E-C47C-6D4E517660CC}"/>
              </a:ext>
            </a:extLst>
          </p:cNvPr>
          <p:cNvSpPr>
            <a:spLocks noGrp="1"/>
          </p:cNvSpPr>
          <p:nvPr>
            <p:ph type="title"/>
          </p:nvPr>
        </p:nvSpPr>
        <p:spPr>
          <a:xfrm>
            <a:off x="342900" y="345834"/>
            <a:ext cx="11474926" cy="730798"/>
          </a:xfrm>
        </p:spPr>
        <p:txBody>
          <a:bodyPr>
            <a:normAutofit/>
          </a:bodyPr>
          <a:lstStyle/>
          <a:p>
            <a:r>
              <a:rPr lang="en-US" sz="3000" dirty="0">
                <a:solidFill>
                  <a:srgbClr val="000398"/>
                </a:solidFill>
                <a:latin typeface="Arial Black" pitchFamily="34" charset="0"/>
              </a:rPr>
              <a:t>While infinite Loop</a:t>
            </a:r>
          </a:p>
        </p:txBody>
      </p:sp>
      <p:pic>
        <p:nvPicPr>
          <p:cNvPr id="5" name="Content Placeholder 4">
            <a:extLst>
              <a:ext uri="{FF2B5EF4-FFF2-40B4-BE49-F238E27FC236}">
                <a16:creationId xmlns:a16="http://schemas.microsoft.com/office/drawing/2014/main" id="{69E38AA3-5E88-D6F0-50E0-DEBE63EE9B33}"/>
              </a:ext>
            </a:extLst>
          </p:cNvPr>
          <p:cNvPicPr>
            <a:picLocks noGrp="1" noChangeAspect="1"/>
          </p:cNvPicPr>
          <p:nvPr>
            <p:ph idx="1"/>
          </p:nvPr>
        </p:nvPicPr>
        <p:blipFill>
          <a:blip r:embed="rId3"/>
          <a:stretch>
            <a:fillRect/>
          </a:stretch>
        </p:blipFill>
        <p:spPr>
          <a:xfrm>
            <a:off x="342900" y="1076632"/>
            <a:ext cx="11506200" cy="5435534"/>
          </a:xfrm>
        </p:spPr>
      </p:pic>
    </p:spTree>
    <p:extLst>
      <p:ext uri="{BB962C8B-B14F-4D97-AF65-F5344CB8AC3E}">
        <p14:creationId xmlns:p14="http://schemas.microsoft.com/office/powerpoint/2010/main" val="194701786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a:extLst>
            <a:ext uri="{FF2B5EF4-FFF2-40B4-BE49-F238E27FC236}">
              <a16:creationId xmlns:a16="http://schemas.microsoft.com/office/drawing/2014/main" id="{A91BCB41-74D5-C591-661A-9E934AF6F09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AEC63C5-E015-90C6-F5BA-378D5865DE72}"/>
              </a:ext>
            </a:extLst>
          </p:cNvPr>
          <p:cNvSpPr>
            <a:spLocks noGrp="1"/>
          </p:cNvSpPr>
          <p:nvPr>
            <p:ph type="title"/>
          </p:nvPr>
        </p:nvSpPr>
        <p:spPr>
          <a:xfrm>
            <a:off x="342900" y="345834"/>
            <a:ext cx="11474926" cy="730798"/>
          </a:xfrm>
        </p:spPr>
        <p:txBody>
          <a:bodyPr>
            <a:normAutofit/>
          </a:bodyPr>
          <a:lstStyle/>
          <a:p>
            <a:r>
              <a:rPr lang="en-US" sz="3000" dirty="0">
                <a:solidFill>
                  <a:srgbClr val="000398"/>
                </a:solidFill>
                <a:latin typeface="Arial Black" pitchFamily="34" charset="0"/>
              </a:rPr>
              <a:t>Python – Nested While Loop</a:t>
            </a:r>
          </a:p>
        </p:txBody>
      </p:sp>
      <p:pic>
        <p:nvPicPr>
          <p:cNvPr id="7" name="Picture 6">
            <a:extLst>
              <a:ext uri="{FF2B5EF4-FFF2-40B4-BE49-F238E27FC236}">
                <a16:creationId xmlns:a16="http://schemas.microsoft.com/office/drawing/2014/main" id="{B444A14A-7F78-D11F-E91B-3439F203FD9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36620" y="1076632"/>
            <a:ext cx="10950034" cy="5435534"/>
          </a:xfrm>
          <a:prstGeom prst="rect">
            <a:avLst/>
          </a:prstGeom>
        </p:spPr>
      </p:pic>
    </p:spTree>
    <p:extLst>
      <p:ext uri="{BB962C8B-B14F-4D97-AF65-F5344CB8AC3E}">
        <p14:creationId xmlns:p14="http://schemas.microsoft.com/office/powerpoint/2010/main" val="263089766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a:extLst>
            <a:ext uri="{FF2B5EF4-FFF2-40B4-BE49-F238E27FC236}">
              <a16:creationId xmlns:a16="http://schemas.microsoft.com/office/drawing/2014/main" id="{519FC65E-D7B3-1FEC-6DB5-CB659FFE94F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EF727E7-9E94-A107-A2BA-124FD823CEF6}"/>
              </a:ext>
            </a:extLst>
          </p:cNvPr>
          <p:cNvSpPr>
            <a:spLocks noGrp="1"/>
          </p:cNvSpPr>
          <p:nvPr>
            <p:ph type="title"/>
          </p:nvPr>
        </p:nvSpPr>
        <p:spPr>
          <a:xfrm>
            <a:off x="342900" y="345834"/>
            <a:ext cx="11474926" cy="730798"/>
          </a:xfrm>
        </p:spPr>
        <p:txBody>
          <a:bodyPr>
            <a:normAutofit/>
          </a:bodyPr>
          <a:lstStyle/>
          <a:p>
            <a:r>
              <a:rPr lang="en-US" sz="3000" dirty="0">
                <a:solidFill>
                  <a:srgbClr val="000398"/>
                </a:solidFill>
                <a:latin typeface="Arial Black" pitchFamily="34" charset="0"/>
              </a:rPr>
              <a:t>Python - For Loop</a:t>
            </a:r>
          </a:p>
        </p:txBody>
      </p:sp>
      <p:pic>
        <p:nvPicPr>
          <p:cNvPr id="5" name="Content Placeholder 4">
            <a:extLst>
              <a:ext uri="{FF2B5EF4-FFF2-40B4-BE49-F238E27FC236}">
                <a16:creationId xmlns:a16="http://schemas.microsoft.com/office/drawing/2014/main" id="{96F34365-3211-A2E7-6D75-E662A72EF78B}"/>
              </a:ext>
            </a:extLst>
          </p:cNvPr>
          <p:cNvPicPr>
            <a:picLocks noGrp="1" noChangeAspect="1"/>
          </p:cNvPicPr>
          <p:nvPr>
            <p:ph idx="1"/>
          </p:nvPr>
        </p:nvPicPr>
        <p:blipFill>
          <a:blip r:embed="rId3"/>
          <a:stretch>
            <a:fillRect/>
          </a:stretch>
        </p:blipFill>
        <p:spPr>
          <a:xfrm>
            <a:off x="342901" y="1076632"/>
            <a:ext cx="5753099" cy="5435534"/>
          </a:xfrm>
        </p:spPr>
      </p:pic>
      <p:pic>
        <p:nvPicPr>
          <p:cNvPr id="6" name="Picture 5">
            <a:extLst>
              <a:ext uri="{FF2B5EF4-FFF2-40B4-BE49-F238E27FC236}">
                <a16:creationId xmlns:a16="http://schemas.microsoft.com/office/drawing/2014/main" id="{125E1250-95FD-02B3-5D55-D1323EF3CDD3}"/>
              </a:ext>
            </a:extLst>
          </p:cNvPr>
          <p:cNvPicPr>
            <a:picLocks noChangeAspect="1"/>
          </p:cNvPicPr>
          <p:nvPr/>
        </p:nvPicPr>
        <p:blipFill>
          <a:blip r:embed="rId4"/>
          <a:stretch>
            <a:fillRect/>
          </a:stretch>
        </p:blipFill>
        <p:spPr>
          <a:xfrm>
            <a:off x="6127273" y="1076633"/>
            <a:ext cx="5721826" cy="5435533"/>
          </a:xfrm>
          <a:prstGeom prst="rect">
            <a:avLst/>
          </a:prstGeom>
        </p:spPr>
      </p:pic>
    </p:spTree>
    <p:extLst>
      <p:ext uri="{BB962C8B-B14F-4D97-AF65-F5344CB8AC3E}">
        <p14:creationId xmlns:p14="http://schemas.microsoft.com/office/powerpoint/2010/main" val="9417130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a:extLst>
            <a:ext uri="{FF2B5EF4-FFF2-40B4-BE49-F238E27FC236}">
              <a16:creationId xmlns:a16="http://schemas.microsoft.com/office/drawing/2014/main" id="{A5633477-908F-8C98-34DD-EED8297D274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293A83E-D86C-DEF2-6E6F-36CE75004CC3}"/>
              </a:ext>
            </a:extLst>
          </p:cNvPr>
          <p:cNvSpPr>
            <a:spLocks noGrp="1"/>
          </p:cNvSpPr>
          <p:nvPr>
            <p:ph type="title"/>
          </p:nvPr>
        </p:nvSpPr>
        <p:spPr>
          <a:xfrm>
            <a:off x="342900" y="345834"/>
            <a:ext cx="11474926" cy="730798"/>
          </a:xfrm>
        </p:spPr>
        <p:txBody>
          <a:bodyPr>
            <a:normAutofit/>
          </a:bodyPr>
          <a:lstStyle/>
          <a:p>
            <a:r>
              <a:rPr lang="en-US" sz="3000" dirty="0">
                <a:solidFill>
                  <a:srgbClr val="000398"/>
                </a:solidFill>
                <a:latin typeface="Arial Black" pitchFamily="34" charset="0"/>
              </a:rPr>
              <a:t>For Loop - Range</a:t>
            </a:r>
          </a:p>
        </p:txBody>
      </p:sp>
      <p:pic>
        <p:nvPicPr>
          <p:cNvPr id="4" name="Content Placeholder 3">
            <a:extLst>
              <a:ext uri="{FF2B5EF4-FFF2-40B4-BE49-F238E27FC236}">
                <a16:creationId xmlns:a16="http://schemas.microsoft.com/office/drawing/2014/main" id="{CFFAAADD-2719-E205-3C83-D9C3DBC203AF}"/>
              </a:ext>
            </a:extLst>
          </p:cNvPr>
          <p:cNvPicPr>
            <a:picLocks noGrp="1" noChangeAspect="1"/>
          </p:cNvPicPr>
          <p:nvPr>
            <p:ph idx="1"/>
          </p:nvPr>
        </p:nvPicPr>
        <p:blipFill>
          <a:blip r:embed="rId3"/>
          <a:stretch>
            <a:fillRect/>
          </a:stretch>
        </p:blipFill>
        <p:spPr>
          <a:xfrm>
            <a:off x="342900" y="976393"/>
            <a:ext cx="11474926" cy="5535773"/>
          </a:xfrm>
          <a:prstGeom prst="rect">
            <a:avLst/>
          </a:prstGeom>
        </p:spPr>
      </p:pic>
    </p:spTree>
    <p:extLst>
      <p:ext uri="{BB962C8B-B14F-4D97-AF65-F5344CB8AC3E}">
        <p14:creationId xmlns:p14="http://schemas.microsoft.com/office/powerpoint/2010/main" val="406398140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a:extLst>
            <a:ext uri="{FF2B5EF4-FFF2-40B4-BE49-F238E27FC236}">
              <a16:creationId xmlns:a16="http://schemas.microsoft.com/office/drawing/2014/main" id="{4A9CC010-9944-C64D-E2FE-0956195E313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1E6B0DC-69E5-9A99-BDEC-130CB4AA5E5A}"/>
              </a:ext>
            </a:extLst>
          </p:cNvPr>
          <p:cNvSpPr>
            <a:spLocks noGrp="1"/>
          </p:cNvSpPr>
          <p:nvPr>
            <p:ph type="title"/>
          </p:nvPr>
        </p:nvSpPr>
        <p:spPr>
          <a:xfrm>
            <a:off x="342900" y="345834"/>
            <a:ext cx="11474926" cy="730798"/>
          </a:xfrm>
        </p:spPr>
        <p:txBody>
          <a:bodyPr>
            <a:normAutofit/>
          </a:bodyPr>
          <a:lstStyle/>
          <a:p>
            <a:r>
              <a:rPr lang="en-US" sz="3000" dirty="0">
                <a:solidFill>
                  <a:srgbClr val="000398"/>
                </a:solidFill>
                <a:latin typeface="Arial Black" pitchFamily="34" charset="0"/>
              </a:rPr>
              <a:t>For Loop - Else</a:t>
            </a:r>
          </a:p>
        </p:txBody>
      </p:sp>
      <p:pic>
        <p:nvPicPr>
          <p:cNvPr id="4" name="Content Placeholder 3">
            <a:extLst>
              <a:ext uri="{FF2B5EF4-FFF2-40B4-BE49-F238E27FC236}">
                <a16:creationId xmlns:a16="http://schemas.microsoft.com/office/drawing/2014/main" id="{408C19C6-97CD-2193-45F7-14198267E4EF}"/>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342900" y="976393"/>
            <a:ext cx="11474926" cy="5535773"/>
          </a:xfrm>
          <a:prstGeom prst="rect">
            <a:avLst/>
          </a:prstGeom>
        </p:spPr>
      </p:pic>
    </p:spTree>
    <p:extLst>
      <p:ext uri="{BB962C8B-B14F-4D97-AF65-F5344CB8AC3E}">
        <p14:creationId xmlns:p14="http://schemas.microsoft.com/office/powerpoint/2010/main" val="130137006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a:extLst>
            <a:ext uri="{FF2B5EF4-FFF2-40B4-BE49-F238E27FC236}">
              <a16:creationId xmlns:a16="http://schemas.microsoft.com/office/drawing/2014/main" id="{370EAB89-7434-1E2F-B0E8-5504D0678D2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DBED5B4-80D8-D639-A290-F04A6456993C}"/>
              </a:ext>
            </a:extLst>
          </p:cNvPr>
          <p:cNvSpPr>
            <a:spLocks noGrp="1"/>
          </p:cNvSpPr>
          <p:nvPr>
            <p:ph type="title"/>
          </p:nvPr>
        </p:nvSpPr>
        <p:spPr>
          <a:xfrm>
            <a:off x="342900" y="345834"/>
            <a:ext cx="11474926" cy="730798"/>
          </a:xfrm>
        </p:spPr>
        <p:txBody>
          <a:bodyPr>
            <a:normAutofit/>
          </a:bodyPr>
          <a:lstStyle/>
          <a:p>
            <a:r>
              <a:rPr lang="en-US" sz="3000" dirty="0">
                <a:solidFill>
                  <a:srgbClr val="000398"/>
                </a:solidFill>
                <a:latin typeface="Arial Black" pitchFamily="34" charset="0"/>
              </a:rPr>
              <a:t>For Loop - Else</a:t>
            </a:r>
          </a:p>
        </p:txBody>
      </p:sp>
      <p:pic>
        <p:nvPicPr>
          <p:cNvPr id="4" name="Content Placeholder 3">
            <a:extLst>
              <a:ext uri="{FF2B5EF4-FFF2-40B4-BE49-F238E27FC236}">
                <a16:creationId xmlns:a16="http://schemas.microsoft.com/office/drawing/2014/main" id="{878BA6A1-B445-3597-8F1B-CCE60AEC181B}"/>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342900" y="1076632"/>
            <a:ext cx="11474926" cy="5435534"/>
          </a:xfrm>
          <a:prstGeom prst="rect">
            <a:avLst/>
          </a:prstGeom>
        </p:spPr>
      </p:pic>
    </p:spTree>
    <p:extLst>
      <p:ext uri="{BB962C8B-B14F-4D97-AF65-F5344CB8AC3E}">
        <p14:creationId xmlns:p14="http://schemas.microsoft.com/office/powerpoint/2010/main" val="37714863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a:extLst>
            <a:ext uri="{FF2B5EF4-FFF2-40B4-BE49-F238E27FC236}">
              <a16:creationId xmlns:a16="http://schemas.microsoft.com/office/drawing/2014/main" id="{9A1D8ACE-7D31-3BD7-F190-4BF8BD66650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E74056-8FA5-B59E-A8FF-D31BFFA07DB7}"/>
              </a:ext>
            </a:extLst>
          </p:cNvPr>
          <p:cNvSpPr>
            <a:spLocks noGrp="1"/>
          </p:cNvSpPr>
          <p:nvPr>
            <p:ph type="title"/>
          </p:nvPr>
        </p:nvSpPr>
        <p:spPr>
          <a:xfrm>
            <a:off x="342900" y="345834"/>
            <a:ext cx="11474926" cy="730798"/>
          </a:xfrm>
        </p:spPr>
        <p:txBody>
          <a:bodyPr>
            <a:normAutofit/>
          </a:bodyPr>
          <a:lstStyle/>
          <a:p>
            <a:r>
              <a:rPr lang="en-US" sz="3000" dirty="0">
                <a:solidFill>
                  <a:srgbClr val="000398"/>
                </a:solidFill>
                <a:latin typeface="Arial Black" pitchFamily="34" charset="0"/>
              </a:rPr>
              <a:t>Python – Nested For Loop</a:t>
            </a:r>
          </a:p>
        </p:txBody>
      </p:sp>
      <p:pic>
        <p:nvPicPr>
          <p:cNvPr id="7" name="Picture 6">
            <a:extLst>
              <a:ext uri="{FF2B5EF4-FFF2-40B4-BE49-F238E27FC236}">
                <a16:creationId xmlns:a16="http://schemas.microsoft.com/office/drawing/2014/main" id="{9E19B1F9-DAC6-FDB0-281C-B5F6DC69AD1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74174" y="1076632"/>
            <a:ext cx="11474926" cy="5435534"/>
          </a:xfrm>
          <a:prstGeom prst="rect">
            <a:avLst/>
          </a:prstGeom>
        </p:spPr>
      </p:pic>
    </p:spTree>
    <p:extLst>
      <p:ext uri="{BB962C8B-B14F-4D97-AF65-F5344CB8AC3E}">
        <p14:creationId xmlns:p14="http://schemas.microsoft.com/office/powerpoint/2010/main" val="26169661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a:extLst>
            <a:ext uri="{FF2B5EF4-FFF2-40B4-BE49-F238E27FC236}">
              <a16:creationId xmlns:a16="http://schemas.microsoft.com/office/drawing/2014/main" id="{C3698816-386A-05B5-E573-7DD2A67396E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5B46879-7232-A935-C32A-C222947A9E37}"/>
              </a:ext>
            </a:extLst>
          </p:cNvPr>
          <p:cNvSpPr>
            <a:spLocks noGrp="1"/>
          </p:cNvSpPr>
          <p:nvPr>
            <p:ph type="title"/>
          </p:nvPr>
        </p:nvSpPr>
        <p:spPr>
          <a:xfrm>
            <a:off x="342900" y="345834"/>
            <a:ext cx="11474926" cy="730798"/>
          </a:xfrm>
        </p:spPr>
        <p:txBody>
          <a:bodyPr>
            <a:normAutofit/>
          </a:bodyPr>
          <a:lstStyle/>
          <a:p>
            <a:r>
              <a:rPr lang="en-US" sz="3000" dirty="0">
                <a:solidFill>
                  <a:srgbClr val="000398"/>
                </a:solidFill>
                <a:latin typeface="Arial Black" pitchFamily="34" charset="0"/>
              </a:rPr>
              <a:t>Python Data Types</a:t>
            </a:r>
          </a:p>
        </p:txBody>
      </p:sp>
      <p:pic>
        <p:nvPicPr>
          <p:cNvPr id="4" name="Content Placeholder 3">
            <a:extLst>
              <a:ext uri="{FF2B5EF4-FFF2-40B4-BE49-F238E27FC236}">
                <a16:creationId xmlns:a16="http://schemas.microsoft.com/office/drawing/2014/main" id="{CE05EF19-6E61-B53F-35D2-693078125223}"/>
              </a:ext>
            </a:extLst>
          </p:cNvPr>
          <p:cNvPicPr>
            <a:picLocks noGrp="1" noChangeAspect="1"/>
          </p:cNvPicPr>
          <p:nvPr>
            <p:ph idx="1"/>
          </p:nvPr>
        </p:nvPicPr>
        <p:blipFill>
          <a:blip r:embed="rId3">
            <a:extLst>
              <a:ext uri="{BEBA8EAE-BF5A-486C-A8C5-ECC9F3942E4B}">
                <a14:imgProps xmlns:a14="http://schemas.microsoft.com/office/drawing/2010/main">
                  <a14:imgLayer r:embed="rId4">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p:blipFill>
        <p:spPr>
          <a:xfrm>
            <a:off x="342900" y="1076632"/>
            <a:ext cx="11474450" cy="5435534"/>
          </a:xfrm>
          <a:prstGeom prst="rect">
            <a:avLst/>
          </a:prstGeom>
        </p:spPr>
      </p:pic>
    </p:spTree>
    <p:extLst>
      <p:ext uri="{BB962C8B-B14F-4D97-AF65-F5344CB8AC3E}">
        <p14:creationId xmlns:p14="http://schemas.microsoft.com/office/powerpoint/2010/main" val="139680166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a:extLst>
            <a:ext uri="{FF2B5EF4-FFF2-40B4-BE49-F238E27FC236}">
              <a16:creationId xmlns:a16="http://schemas.microsoft.com/office/drawing/2014/main" id="{6AD98F33-AEAB-973E-897A-644FC6A0FB0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15D688C-B369-B1C0-59E5-4FA05094E5E9}"/>
              </a:ext>
            </a:extLst>
          </p:cNvPr>
          <p:cNvSpPr>
            <a:spLocks noGrp="1"/>
          </p:cNvSpPr>
          <p:nvPr>
            <p:ph type="title"/>
          </p:nvPr>
        </p:nvSpPr>
        <p:spPr>
          <a:xfrm>
            <a:off x="342900" y="345834"/>
            <a:ext cx="11474926" cy="730798"/>
          </a:xfrm>
        </p:spPr>
        <p:txBody>
          <a:bodyPr>
            <a:normAutofit/>
          </a:bodyPr>
          <a:lstStyle/>
          <a:p>
            <a:r>
              <a:rPr lang="en-US" sz="3000" dirty="0">
                <a:solidFill>
                  <a:srgbClr val="000398"/>
                </a:solidFill>
                <a:latin typeface="Arial Black" pitchFamily="34" charset="0"/>
              </a:rPr>
              <a:t>For Loop vs While Loop</a:t>
            </a:r>
          </a:p>
        </p:txBody>
      </p:sp>
      <p:pic>
        <p:nvPicPr>
          <p:cNvPr id="4" name="Content Placeholder 3">
            <a:extLst>
              <a:ext uri="{FF2B5EF4-FFF2-40B4-BE49-F238E27FC236}">
                <a16:creationId xmlns:a16="http://schemas.microsoft.com/office/drawing/2014/main" id="{6F28B40E-A074-958D-07CB-7AEA2F84D4E2}"/>
              </a:ext>
            </a:extLst>
          </p:cNvPr>
          <p:cNvPicPr>
            <a:picLocks noGrp="1" noChangeAspect="1"/>
          </p:cNvPicPr>
          <p:nvPr>
            <p:ph idx="1"/>
          </p:nvPr>
        </p:nvPicPr>
        <p:blipFill>
          <a:blip r:embed="rId3"/>
          <a:stretch>
            <a:fillRect/>
          </a:stretch>
        </p:blipFill>
        <p:spPr>
          <a:xfrm>
            <a:off x="342900" y="1076325"/>
            <a:ext cx="11474926" cy="5435600"/>
          </a:xfrm>
          <a:prstGeom prst="rect">
            <a:avLst/>
          </a:prstGeom>
        </p:spPr>
      </p:pic>
    </p:spTree>
    <p:extLst>
      <p:ext uri="{BB962C8B-B14F-4D97-AF65-F5344CB8AC3E}">
        <p14:creationId xmlns:p14="http://schemas.microsoft.com/office/powerpoint/2010/main" val="98520704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a:extLst>
            <a:ext uri="{FF2B5EF4-FFF2-40B4-BE49-F238E27FC236}">
              <a16:creationId xmlns:a16="http://schemas.microsoft.com/office/drawing/2014/main" id="{7E2F1794-C447-6EAF-B52E-8F001076820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8E514FC-2F10-F32D-5127-D78582F3AE8D}"/>
              </a:ext>
            </a:extLst>
          </p:cNvPr>
          <p:cNvSpPr>
            <a:spLocks noGrp="1"/>
          </p:cNvSpPr>
          <p:nvPr>
            <p:ph type="title"/>
          </p:nvPr>
        </p:nvSpPr>
        <p:spPr>
          <a:xfrm>
            <a:off x="342900" y="345834"/>
            <a:ext cx="11474926" cy="730798"/>
          </a:xfrm>
        </p:spPr>
        <p:txBody>
          <a:bodyPr>
            <a:normAutofit/>
          </a:bodyPr>
          <a:lstStyle/>
          <a:p>
            <a:r>
              <a:rPr lang="en-US" sz="3000" dirty="0">
                <a:solidFill>
                  <a:srgbClr val="000398"/>
                </a:solidFill>
                <a:latin typeface="Arial Black" pitchFamily="34" charset="0"/>
              </a:rPr>
              <a:t>Python Loop Control Statements - Break</a:t>
            </a:r>
          </a:p>
        </p:txBody>
      </p:sp>
      <p:pic>
        <p:nvPicPr>
          <p:cNvPr id="5" name="Content Placeholder 4">
            <a:extLst>
              <a:ext uri="{FF2B5EF4-FFF2-40B4-BE49-F238E27FC236}">
                <a16:creationId xmlns:a16="http://schemas.microsoft.com/office/drawing/2014/main" id="{2B40D589-445A-43A3-C0E6-E38E9D0536AB}"/>
              </a:ext>
            </a:extLst>
          </p:cNvPr>
          <p:cNvPicPr>
            <a:picLocks noGrp="1" noChangeAspect="1"/>
          </p:cNvPicPr>
          <p:nvPr>
            <p:ph idx="1"/>
          </p:nvPr>
        </p:nvPicPr>
        <p:blipFill>
          <a:blip r:embed="rId3"/>
          <a:stretch>
            <a:fillRect/>
          </a:stretch>
        </p:blipFill>
        <p:spPr>
          <a:xfrm>
            <a:off x="342900" y="1076632"/>
            <a:ext cx="5753100" cy="5435534"/>
          </a:xfrm>
        </p:spPr>
      </p:pic>
      <p:pic>
        <p:nvPicPr>
          <p:cNvPr id="4" name="Picture 3">
            <a:extLst>
              <a:ext uri="{FF2B5EF4-FFF2-40B4-BE49-F238E27FC236}">
                <a16:creationId xmlns:a16="http://schemas.microsoft.com/office/drawing/2014/main" id="{A955A962-98D6-CF5A-0EE4-54366DB66086}"/>
              </a:ext>
            </a:extLst>
          </p:cNvPr>
          <p:cNvPicPr>
            <a:picLocks noChangeAspect="1"/>
          </p:cNvPicPr>
          <p:nvPr/>
        </p:nvPicPr>
        <p:blipFill>
          <a:blip r:embed="rId4"/>
          <a:stretch>
            <a:fillRect/>
          </a:stretch>
        </p:blipFill>
        <p:spPr>
          <a:xfrm>
            <a:off x="6096000" y="1076632"/>
            <a:ext cx="5721826" cy="5435533"/>
          </a:xfrm>
          <a:prstGeom prst="rect">
            <a:avLst/>
          </a:prstGeom>
        </p:spPr>
      </p:pic>
    </p:spTree>
    <p:extLst>
      <p:ext uri="{BB962C8B-B14F-4D97-AF65-F5344CB8AC3E}">
        <p14:creationId xmlns:p14="http://schemas.microsoft.com/office/powerpoint/2010/main" val="110393303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a:extLst>
            <a:ext uri="{FF2B5EF4-FFF2-40B4-BE49-F238E27FC236}">
              <a16:creationId xmlns:a16="http://schemas.microsoft.com/office/drawing/2014/main" id="{86C9ED7F-95B8-D67D-88EF-44816DEA386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A8A34B2-9A6B-40F5-8DAF-9B2DD230F17E}"/>
              </a:ext>
            </a:extLst>
          </p:cNvPr>
          <p:cNvSpPr>
            <a:spLocks noGrp="1"/>
          </p:cNvSpPr>
          <p:nvPr>
            <p:ph type="title"/>
          </p:nvPr>
        </p:nvSpPr>
        <p:spPr>
          <a:xfrm>
            <a:off x="342900" y="345834"/>
            <a:ext cx="11474926" cy="730798"/>
          </a:xfrm>
        </p:spPr>
        <p:txBody>
          <a:bodyPr>
            <a:normAutofit/>
          </a:bodyPr>
          <a:lstStyle/>
          <a:p>
            <a:r>
              <a:rPr lang="en-US" sz="3000" dirty="0">
                <a:solidFill>
                  <a:srgbClr val="000398"/>
                </a:solidFill>
                <a:latin typeface="Arial Black" pitchFamily="34" charset="0"/>
              </a:rPr>
              <a:t>Python Loop Control Statements - Continue</a:t>
            </a:r>
          </a:p>
        </p:txBody>
      </p:sp>
      <p:pic>
        <p:nvPicPr>
          <p:cNvPr id="5" name="Content Placeholder 4">
            <a:extLst>
              <a:ext uri="{FF2B5EF4-FFF2-40B4-BE49-F238E27FC236}">
                <a16:creationId xmlns:a16="http://schemas.microsoft.com/office/drawing/2014/main" id="{1B28EE67-958A-E90C-3FBC-73774C30E6E7}"/>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342901" y="1076632"/>
            <a:ext cx="5753100" cy="5435534"/>
          </a:xfrm>
        </p:spPr>
      </p:pic>
      <p:pic>
        <p:nvPicPr>
          <p:cNvPr id="4" name="Picture 3">
            <a:extLst>
              <a:ext uri="{FF2B5EF4-FFF2-40B4-BE49-F238E27FC236}">
                <a16:creationId xmlns:a16="http://schemas.microsoft.com/office/drawing/2014/main" id="{B7354001-EFB0-7140-5AE0-6EF6EFBE8E8C}"/>
              </a:ext>
            </a:extLst>
          </p:cNvPr>
          <p:cNvPicPr>
            <a:picLocks noChangeAspect="1"/>
          </p:cNvPicPr>
          <p:nvPr/>
        </p:nvPicPr>
        <p:blipFill>
          <a:blip r:embed="rId4"/>
          <a:stretch>
            <a:fillRect/>
          </a:stretch>
        </p:blipFill>
        <p:spPr>
          <a:xfrm>
            <a:off x="6080363" y="1076632"/>
            <a:ext cx="5768736" cy="5435534"/>
          </a:xfrm>
          <a:prstGeom prst="rect">
            <a:avLst/>
          </a:prstGeom>
        </p:spPr>
      </p:pic>
    </p:spTree>
    <p:extLst>
      <p:ext uri="{BB962C8B-B14F-4D97-AF65-F5344CB8AC3E}">
        <p14:creationId xmlns:p14="http://schemas.microsoft.com/office/powerpoint/2010/main" val="4332819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a:extLst>
            <a:ext uri="{FF2B5EF4-FFF2-40B4-BE49-F238E27FC236}">
              <a16:creationId xmlns:a16="http://schemas.microsoft.com/office/drawing/2014/main" id="{9FE7B8E6-1EF7-4726-51E2-1B8B3F2D2D4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2962A6F-2633-E1D5-60BF-B6C2DDB97D72}"/>
              </a:ext>
            </a:extLst>
          </p:cNvPr>
          <p:cNvSpPr>
            <a:spLocks noGrp="1"/>
          </p:cNvSpPr>
          <p:nvPr>
            <p:ph type="title"/>
          </p:nvPr>
        </p:nvSpPr>
        <p:spPr>
          <a:xfrm>
            <a:off x="342900" y="345834"/>
            <a:ext cx="11474926" cy="730798"/>
          </a:xfrm>
        </p:spPr>
        <p:txBody>
          <a:bodyPr>
            <a:normAutofit/>
          </a:bodyPr>
          <a:lstStyle/>
          <a:p>
            <a:r>
              <a:rPr lang="en-US" sz="3000" dirty="0">
                <a:solidFill>
                  <a:srgbClr val="000398"/>
                </a:solidFill>
                <a:latin typeface="Arial Black" pitchFamily="34" charset="0"/>
              </a:rPr>
              <a:t>Data types in Python</a:t>
            </a:r>
          </a:p>
        </p:txBody>
      </p:sp>
      <p:sp>
        <p:nvSpPr>
          <p:cNvPr id="3" name="Content Placeholder 2">
            <a:extLst>
              <a:ext uri="{FF2B5EF4-FFF2-40B4-BE49-F238E27FC236}">
                <a16:creationId xmlns:a16="http://schemas.microsoft.com/office/drawing/2014/main" id="{2EA90274-C60A-BF73-B113-2AE74BF6B0D1}"/>
              </a:ext>
            </a:extLst>
          </p:cNvPr>
          <p:cNvSpPr>
            <a:spLocks noGrp="1"/>
          </p:cNvSpPr>
          <p:nvPr>
            <p:ph idx="1"/>
          </p:nvPr>
        </p:nvSpPr>
        <p:spPr>
          <a:xfrm>
            <a:off x="342900" y="1076632"/>
            <a:ext cx="11474926" cy="5435534"/>
          </a:xfrm>
        </p:spPr>
        <p:txBody>
          <a:bodyPr numCol="1">
            <a:normAutofit fontScale="85000" lnSpcReduction="10000"/>
          </a:bodyPr>
          <a:lstStyle/>
          <a:p>
            <a:pPr marL="0" indent="0">
              <a:lnSpc>
                <a:spcPct val="120000"/>
              </a:lnSpc>
              <a:spcBef>
                <a:spcPts val="0"/>
              </a:spcBef>
              <a:buNone/>
            </a:pPr>
            <a:r>
              <a:rPr lang="en-US" b="1" u="sng" dirty="0"/>
              <a:t>Numeric Types</a:t>
            </a:r>
          </a:p>
          <a:p>
            <a:pPr marL="0" indent="0">
              <a:lnSpc>
                <a:spcPct val="120000"/>
              </a:lnSpc>
              <a:spcBef>
                <a:spcPts val="0"/>
              </a:spcBef>
              <a:buNone/>
            </a:pPr>
            <a:r>
              <a:rPr lang="en-US" b="1" dirty="0"/>
              <a:t>int</a:t>
            </a:r>
            <a:r>
              <a:rPr lang="en-US" dirty="0"/>
              <a:t>: Represents signed integers of arbitrary size.</a:t>
            </a:r>
          </a:p>
          <a:p>
            <a:pPr marL="0" indent="0">
              <a:lnSpc>
                <a:spcPct val="120000"/>
              </a:lnSpc>
              <a:spcBef>
                <a:spcPts val="0"/>
              </a:spcBef>
              <a:buNone/>
            </a:pPr>
            <a:r>
              <a:rPr lang="en-US" b="1" dirty="0"/>
              <a:t>float</a:t>
            </a:r>
            <a:r>
              <a:rPr lang="en-US" dirty="0"/>
              <a:t>: Represents floating-point numbers, which can include decimal points.</a:t>
            </a:r>
          </a:p>
          <a:p>
            <a:pPr marL="0" indent="0">
              <a:lnSpc>
                <a:spcPct val="120000"/>
              </a:lnSpc>
              <a:spcBef>
                <a:spcPts val="0"/>
              </a:spcBef>
              <a:buNone/>
            </a:pPr>
            <a:r>
              <a:rPr lang="en-US" b="1" dirty="0"/>
              <a:t>complex</a:t>
            </a:r>
            <a:r>
              <a:rPr lang="en-US" dirty="0"/>
              <a:t>: Represents complex numbers, written as </a:t>
            </a:r>
            <a:r>
              <a:rPr lang="en-US" dirty="0" err="1"/>
              <a:t>a+bj</a:t>
            </a:r>
            <a:r>
              <a:rPr lang="en-US" dirty="0"/>
              <a:t> where a is the real part and b is the imaginary part.</a:t>
            </a:r>
          </a:p>
          <a:p>
            <a:pPr marL="0" indent="0">
              <a:lnSpc>
                <a:spcPct val="120000"/>
              </a:lnSpc>
              <a:spcBef>
                <a:spcPts val="0"/>
              </a:spcBef>
              <a:buNone/>
            </a:pPr>
            <a:r>
              <a:rPr lang="en-US" b="1" u="sng" dirty="0"/>
              <a:t>Sequence Types</a:t>
            </a:r>
          </a:p>
          <a:p>
            <a:pPr marL="0" indent="0">
              <a:lnSpc>
                <a:spcPct val="120000"/>
              </a:lnSpc>
              <a:spcBef>
                <a:spcPts val="0"/>
              </a:spcBef>
              <a:buNone/>
            </a:pPr>
            <a:r>
              <a:rPr lang="en-US" b="1" dirty="0"/>
              <a:t>st</a:t>
            </a:r>
            <a:r>
              <a:rPr lang="en-US" dirty="0"/>
              <a:t>r: A sequence of characters used to represent text.</a:t>
            </a:r>
          </a:p>
          <a:p>
            <a:pPr marL="0" indent="0">
              <a:lnSpc>
                <a:spcPct val="120000"/>
              </a:lnSpc>
              <a:spcBef>
                <a:spcPts val="0"/>
              </a:spcBef>
              <a:buNone/>
            </a:pPr>
            <a:r>
              <a:rPr lang="en-US" b="1" dirty="0"/>
              <a:t>list</a:t>
            </a:r>
            <a:r>
              <a:rPr lang="en-US" dirty="0"/>
              <a:t>: An ordered collection of items that can be of different types, mutable (can be changed).</a:t>
            </a:r>
          </a:p>
          <a:p>
            <a:pPr marL="0" indent="0">
              <a:lnSpc>
                <a:spcPct val="120000"/>
              </a:lnSpc>
              <a:spcBef>
                <a:spcPts val="0"/>
              </a:spcBef>
              <a:buNone/>
            </a:pPr>
            <a:r>
              <a:rPr lang="en-US" b="1" dirty="0"/>
              <a:t>tuple</a:t>
            </a:r>
            <a:r>
              <a:rPr lang="en-US" dirty="0"/>
              <a:t>: Similar to lists but immutable (cannot be changed after creation).</a:t>
            </a:r>
          </a:p>
          <a:p>
            <a:pPr marL="0" indent="0">
              <a:lnSpc>
                <a:spcPct val="120000"/>
              </a:lnSpc>
              <a:spcBef>
                <a:spcPts val="0"/>
              </a:spcBef>
              <a:buNone/>
            </a:pPr>
            <a:r>
              <a:rPr lang="en-US" b="1" dirty="0"/>
              <a:t>range</a:t>
            </a:r>
            <a:r>
              <a:rPr lang="en-US" dirty="0"/>
              <a:t>: Represents a sequence of numbers, commonly used in loops.</a:t>
            </a:r>
          </a:p>
          <a:p>
            <a:pPr marL="0" indent="0">
              <a:lnSpc>
                <a:spcPct val="120000"/>
              </a:lnSpc>
              <a:spcBef>
                <a:spcPts val="0"/>
              </a:spcBef>
              <a:buNone/>
            </a:pPr>
            <a:r>
              <a:rPr lang="en-US" b="1" u="sng" dirty="0"/>
              <a:t>Mapping Type</a:t>
            </a:r>
          </a:p>
          <a:p>
            <a:pPr marL="0" indent="0">
              <a:lnSpc>
                <a:spcPct val="120000"/>
              </a:lnSpc>
              <a:spcBef>
                <a:spcPts val="0"/>
              </a:spcBef>
              <a:buNone/>
            </a:pPr>
            <a:r>
              <a:rPr lang="en-US" b="1" dirty="0" err="1"/>
              <a:t>dict</a:t>
            </a:r>
            <a:r>
              <a:rPr lang="en-US" dirty="0"/>
              <a:t>: A collection of key-value pairs, where each key is unique. Useful for associative arrays.</a:t>
            </a:r>
            <a:endParaRPr lang="en-IN" dirty="0"/>
          </a:p>
        </p:txBody>
      </p:sp>
    </p:spTree>
    <p:extLst>
      <p:ext uri="{BB962C8B-B14F-4D97-AF65-F5344CB8AC3E}">
        <p14:creationId xmlns:p14="http://schemas.microsoft.com/office/powerpoint/2010/main" val="40226382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a:extLst>
            <a:ext uri="{FF2B5EF4-FFF2-40B4-BE49-F238E27FC236}">
              <a16:creationId xmlns:a16="http://schemas.microsoft.com/office/drawing/2014/main" id="{B0EC4BA3-6D2E-C463-ABA8-CB5CB01BFCF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82428E3-AA09-841A-AF57-D58361537AAD}"/>
              </a:ext>
            </a:extLst>
          </p:cNvPr>
          <p:cNvSpPr>
            <a:spLocks noGrp="1"/>
          </p:cNvSpPr>
          <p:nvPr>
            <p:ph type="title"/>
          </p:nvPr>
        </p:nvSpPr>
        <p:spPr>
          <a:xfrm>
            <a:off x="342900" y="345834"/>
            <a:ext cx="11474926" cy="730798"/>
          </a:xfrm>
        </p:spPr>
        <p:txBody>
          <a:bodyPr>
            <a:normAutofit/>
          </a:bodyPr>
          <a:lstStyle/>
          <a:p>
            <a:r>
              <a:rPr lang="en-US" sz="3000" dirty="0">
                <a:solidFill>
                  <a:srgbClr val="000398"/>
                </a:solidFill>
                <a:latin typeface="Arial Black" pitchFamily="34" charset="0"/>
              </a:rPr>
              <a:t>Data types in Python</a:t>
            </a:r>
          </a:p>
        </p:txBody>
      </p:sp>
      <p:sp>
        <p:nvSpPr>
          <p:cNvPr id="3" name="Content Placeholder 2">
            <a:extLst>
              <a:ext uri="{FF2B5EF4-FFF2-40B4-BE49-F238E27FC236}">
                <a16:creationId xmlns:a16="http://schemas.microsoft.com/office/drawing/2014/main" id="{EE1880AA-D315-4CF1-3296-F8E48F1BBDB5}"/>
              </a:ext>
            </a:extLst>
          </p:cNvPr>
          <p:cNvSpPr>
            <a:spLocks noGrp="1"/>
          </p:cNvSpPr>
          <p:nvPr>
            <p:ph idx="1"/>
          </p:nvPr>
        </p:nvSpPr>
        <p:spPr>
          <a:xfrm>
            <a:off x="342900" y="1076632"/>
            <a:ext cx="11474926" cy="5435534"/>
          </a:xfrm>
        </p:spPr>
        <p:txBody>
          <a:bodyPr numCol="1">
            <a:normAutofit fontScale="85000" lnSpcReduction="10000"/>
          </a:bodyPr>
          <a:lstStyle/>
          <a:p>
            <a:pPr marL="0" indent="0">
              <a:lnSpc>
                <a:spcPct val="120000"/>
              </a:lnSpc>
              <a:spcBef>
                <a:spcPts val="0"/>
              </a:spcBef>
              <a:buNone/>
            </a:pPr>
            <a:r>
              <a:rPr lang="en-US" b="1" u="sng" dirty="0"/>
              <a:t>Set types</a:t>
            </a:r>
          </a:p>
          <a:p>
            <a:pPr marL="0" indent="0">
              <a:lnSpc>
                <a:spcPct val="120000"/>
              </a:lnSpc>
              <a:spcBef>
                <a:spcPts val="0"/>
              </a:spcBef>
              <a:buNone/>
            </a:pPr>
            <a:r>
              <a:rPr lang="en-US" b="1" dirty="0"/>
              <a:t>set</a:t>
            </a:r>
            <a:r>
              <a:rPr lang="en-US" dirty="0"/>
              <a:t>: An unordered collection of unique items. Supports membership testing &amp; eliminating duplicate entries.</a:t>
            </a:r>
          </a:p>
          <a:p>
            <a:pPr marL="0" indent="0">
              <a:lnSpc>
                <a:spcPct val="120000"/>
              </a:lnSpc>
              <a:spcBef>
                <a:spcPts val="0"/>
              </a:spcBef>
              <a:buNone/>
            </a:pPr>
            <a:r>
              <a:rPr lang="en-US" b="1" dirty="0" err="1"/>
              <a:t>frozenset</a:t>
            </a:r>
            <a:r>
              <a:rPr lang="en-US" dirty="0"/>
              <a:t>: Similar to set, but immutable.</a:t>
            </a:r>
          </a:p>
          <a:p>
            <a:pPr marL="0" indent="0">
              <a:lnSpc>
                <a:spcPct val="120000"/>
              </a:lnSpc>
              <a:spcBef>
                <a:spcPts val="0"/>
              </a:spcBef>
              <a:buNone/>
            </a:pPr>
            <a:r>
              <a:rPr lang="en-US" b="1" u="sng" dirty="0"/>
              <a:t>Boolean type</a:t>
            </a:r>
          </a:p>
          <a:p>
            <a:pPr marL="0" indent="0">
              <a:lnSpc>
                <a:spcPct val="120000"/>
              </a:lnSpc>
              <a:spcBef>
                <a:spcPts val="0"/>
              </a:spcBef>
              <a:buNone/>
            </a:pPr>
            <a:r>
              <a:rPr lang="en-US" b="1" dirty="0"/>
              <a:t>bool</a:t>
            </a:r>
            <a:r>
              <a:rPr lang="en-US" dirty="0"/>
              <a:t>: Represents one of two values: </a:t>
            </a:r>
            <a:r>
              <a:rPr lang="en-US" b="1" dirty="0"/>
              <a:t>True or False</a:t>
            </a:r>
            <a:r>
              <a:rPr lang="en-US" dirty="0"/>
              <a:t>, often used in conditional statements.</a:t>
            </a:r>
          </a:p>
          <a:p>
            <a:pPr marL="0" indent="0">
              <a:lnSpc>
                <a:spcPct val="120000"/>
              </a:lnSpc>
              <a:spcBef>
                <a:spcPts val="0"/>
              </a:spcBef>
              <a:buNone/>
            </a:pPr>
            <a:r>
              <a:rPr lang="en-US" b="1" u="sng" dirty="0"/>
              <a:t>Binary types</a:t>
            </a:r>
          </a:p>
          <a:p>
            <a:pPr marL="0" indent="0">
              <a:lnSpc>
                <a:spcPct val="120000"/>
              </a:lnSpc>
              <a:spcBef>
                <a:spcPts val="0"/>
              </a:spcBef>
              <a:buNone/>
            </a:pPr>
            <a:r>
              <a:rPr lang="en-US" b="1" dirty="0"/>
              <a:t>bytes</a:t>
            </a:r>
            <a:r>
              <a:rPr lang="en-US" dirty="0"/>
              <a:t>: Immutable sequences of bytes, used for binary data.</a:t>
            </a:r>
          </a:p>
          <a:p>
            <a:pPr marL="0" indent="0">
              <a:lnSpc>
                <a:spcPct val="120000"/>
              </a:lnSpc>
              <a:spcBef>
                <a:spcPts val="0"/>
              </a:spcBef>
              <a:buNone/>
            </a:pPr>
            <a:r>
              <a:rPr lang="en-US" b="1" dirty="0" err="1"/>
              <a:t>bytearray</a:t>
            </a:r>
            <a:r>
              <a:rPr lang="en-US" dirty="0"/>
              <a:t>: Mutable sequences of bytes.</a:t>
            </a:r>
          </a:p>
          <a:p>
            <a:pPr marL="0" indent="0">
              <a:lnSpc>
                <a:spcPct val="120000"/>
              </a:lnSpc>
              <a:spcBef>
                <a:spcPts val="0"/>
              </a:spcBef>
              <a:buNone/>
            </a:pPr>
            <a:r>
              <a:rPr lang="en-US" b="1" dirty="0" err="1"/>
              <a:t>memoryview</a:t>
            </a:r>
            <a:r>
              <a:rPr lang="en-US" dirty="0"/>
              <a:t>: View the memory of another binary object, to manipulate without copying</a:t>
            </a:r>
          </a:p>
          <a:p>
            <a:pPr marL="0" indent="0">
              <a:lnSpc>
                <a:spcPct val="120000"/>
              </a:lnSpc>
              <a:spcBef>
                <a:spcPts val="0"/>
              </a:spcBef>
              <a:buNone/>
            </a:pPr>
            <a:r>
              <a:rPr lang="en-US" b="1" u="sng" dirty="0"/>
              <a:t>None type</a:t>
            </a:r>
          </a:p>
          <a:p>
            <a:pPr marL="0" indent="0">
              <a:lnSpc>
                <a:spcPct val="120000"/>
              </a:lnSpc>
              <a:spcBef>
                <a:spcPts val="0"/>
              </a:spcBef>
              <a:buNone/>
            </a:pPr>
            <a:r>
              <a:rPr lang="en-US" b="1" dirty="0"/>
              <a:t>None Type</a:t>
            </a:r>
            <a:r>
              <a:rPr lang="en-US" dirty="0"/>
              <a:t>: Represents the </a:t>
            </a:r>
            <a:r>
              <a:rPr lang="en-US" b="1" dirty="0"/>
              <a:t>absence of a value </a:t>
            </a:r>
            <a:r>
              <a:rPr lang="en-US" dirty="0"/>
              <a:t>or a null value, denoted by None.</a:t>
            </a:r>
            <a:endParaRPr lang="en-IN" dirty="0"/>
          </a:p>
        </p:txBody>
      </p:sp>
    </p:spTree>
    <p:extLst>
      <p:ext uri="{BB962C8B-B14F-4D97-AF65-F5344CB8AC3E}">
        <p14:creationId xmlns:p14="http://schemas.microsoft.com/office/powerpoint/2010/main" val="10446231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a:extLst>
            <a:ext uri="{FF2B5EF4-FFF2-40B4-BE49-F238E27FC236}">
              <a16:creationId xmlns:a16="http://schemas.microsoft.com/office/drawing/2014/main" id="{E2F662F8-2913-501E-58E2-B4A4C9C8C3E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52CC6FD-D2D0-5056-A88F-23D58596C48F}"/>
              </a:ext>
            </a:extLst>
          </p:cNvPr>
          <p:cNvSpPr>
            <a:spLocks noGrp="1"/>
          </p:cNvSpPr>
          <p:nvPr>
            <p:ph type="title"/>
          </p:nvPr>
        </p:nvSpPr>
        <p:spPr>
          <a:xfrm>
            <a:off x="342900" y="345834"/>
            <a:ext cx="11474926" cy="730798"/>
          </a:xfrm>
        </p:spPr>
        <p:txBody>
          <a:bodyPr>
            <a:normAutofit/>
          </a:bodyPr>
          <a:lstStyle/>
          <a:p>
            <a:r>
              <a:rPr lang="en-US" sz="3000" dirty="0">
                <a:solidFill>
                  <a:srgbClr val="000398"/>
                </a:solidFill>
                <a:latin typeface="Arial Black" pitchFamily="34" charset="0"/>
              </a:rPr>
              <a:t>Data types in Python</a:t>
            </a:r>
          </a:p>
        </p:txBody>
      </p:sp>
      <p:sp>
        <p:nvSpPr>
          <p:cNvPr id="3" name="Content Placeholder 2">
            <a:extLst>
              <a:ext uri="{FF2B5EF4-FFF2-40B4-BE49-F238E27FC236}">
                <a16:creationId xmlns:a16="http://schemas.microsoft.com/office/drawing/2014/main" id="{738ED35A-8B18-16BC-A48D-6243ECFABFC2}"/>
              </a:ext>
            </a:extLst>
          </p:cNvPr>
          <p:cNvSpPr>
            <a:spLocks noGrp="1"/>
          </p:cNvSpPr>
          <p:nvPr>
            <p:ph idx="1"/>
          </p:nvPr>
        </p:nvSpPr>
        <p:spPr>
          <a:xfrm>
            <a:off x="342900" y="1076632"/>
            <a:ext cx="11474926" cy="5435534"/>
          </a:xfrm>
        </p:spPr>
        <p:txBody>
          <a:bodyPr numCol="2">
            <a:normAutofit fontScale="62500" lnSpcReduction="20000"/>
          </a:bodyPr>
          <a:lstStyle/>
          <a:p>
            <a:pPr marL="0" indent="0">
              <a:lnSpc>
                <a:spcPct val="120000"/>
              </a:lnSpc>
              <a:spcBef>
                <a:spcPts val="0"/>
              </a:spcBef>
              <a:buNone/>
            </a:pPr>
            <a:r>
              <a:rPr lang="en-IN" dirty="0"/>
              <a:t># Numeric Types</a:t>
            </a:r>
          </a:p>
          <a:p>
            <a:pPr marL="0" indent="0">
              <a:lnSpc>
                <a:spcPct val="120000"/>
              </a:lnSpc>
              <a:spcBef>
                <a:spcPts val="0"/>
              </a:spcBef>
              <a:buNone/>
            </a:pPr>
            <a:r>
              <a:rPr lang="en-IN" dirty="0"/>
              <a:t>x = 42  # int</a:t>
            </a:r>
          </a:p>
          <a:p>
            <a:pPr marL="0" indent="0">
              <a:lnSpc>
                <a:spcPct val="120000"/>
              </a:lnSpc>
              <a:spcBef>
                <a:spcPts val="0"/>
              </a:spcBef>
              <a:buNone/>
            </a:pPr>
            <a:r>
              <a:rPr lang="en-IN" dirty="0"/>
              <a:t>y = 3.14159  # float</a:t>
            </a:r>
          </a:p>
          <a:p>
            <a:pPr marL="0" indent="0">
              <a:lnSpc>
                <a:spcPct val="120000"/>
              </a:lnSpc>
              <a:spcBef>
                <a:spcPts val="0"/>
              </a:spcBef>
              <a:buNone/>
            </a:pPr>
            <a:r>
              <a:rPr lang="en-IN" dirty="0"/>
              <a:t>z = 1 + 2j  # complex</a:t>
            </a:r>
          </a:p>
          <a:p>
            <a:pPr marL="0" indent="0">
              <a:lnSpc>
                <a:spcPct val="120000"/>
              </a:lnSpc>
              <a:spcBef>
                <a:spcPts val="0"/>
              </a:spcBef>
              <a:buNone/>
            </a:pPr>
            <a:r>
              <a:rPr lang="en-IN" dirty="0"/>
              <a:t>print(</a:t>
            </a:r>
            <a:r>
              <a:rPr lang="en-IN" dirty="0" err="1"/>
              <a:t>f"Integer</a:t>
            </a:r>
            <a:r>
              <a:rPr lang="en-IN" dirty="0"/>
              <a:t>: {x}, Float: {y}, Complex: {z}")</a:t>
            </a:r>
          </a:p>
          <a:p>
            <a:pPr marL="0" indent="0">
              <a:lnSpc>
                <a:spcPct val="120000"/>
              </a:lnSpc>
              <a:spcBef>
                <a:spcPts val="0"/>
              </a:spcBef>
              <a:buNone/>
            </a:pPr>
            <a:endParaRPr lang="en-IN" dirty="0"/>
          </a:p>
          <a:p>
            <a:pPr marL="0" indent="0">
              <a:lnSpc>
                <a:spcPct val="120000"/>
              </a:lnSpc>
              <a:spcBef>
                <a:spcPts val="0"/>
              </a:spcBef>
              <a:buNone/>
            </a:pPr>
            <a:r>
              <a:rPr lang="en-IN" dirty="0"/>
              <a:t># Sequence Types</a:t>
            </a:r>
          </a:p>
          <a:p>
            <a:pPr marL="0" indent="0">
              <a:lnSpc>
                <a:spcPct val="120000"/>
              </a:lnSpc>
              <a:spcBef>
                <a:spcPts val="0"/>
              </a:spcBef>
              <a:buNone/>
            </a:pPr>
            <a:r>
              <a:rPr lang="en-IN" dirty="0"/>
              <a:t>text = "Hello, Python!"  # str</a:t>
            </a:r>
          </a:p>
          <a:p>
            <a:pPr marL="0" indent="0">
              <a:lnSpc>
                <a:spcPct val="120000"/>
              </a:lnSpc>
              <a:spcBef>
                <a:spcPts val="0"/>
              </a:spcBef>
              <a:buNone/>
            </a:pPr>
            <a:r>
              <a:rPr lang="en-IN" dirty="0"/>
              <a:t>fruits = ["apple", "banana", "cherry"]  # list</a:t>
            </a:r>
          </a:p>
          <a:p>
            <a:pPr marL="0" indent="0">
              <a:lnSpc>
                <a:spcPct val="120000"/>
              </a:lnSpc>
              <a:spcBef>
                <a:spcPts val="0"/>
              </a:spcBef>
              <a:buNone/>
            </a:pPr>
            <a:r>
              <a:rPr lang="en-IN" dirty="0"/>
              <a:t>coordinates = (10, 20, 30)  # tuple</a:t>
            </a:r>
          </a:p>
          <a:p>
            <a:pPr marL="0" indent="0">
              <a:lnSpc>
                <a:spcPct val="120000"/>
              </a:lnSpc>
              <a:spcBef>
                <a:spcPts val="0"/>
              </a:spcBef>
              <a:buNone/>
            </a:pPr>
            <a:r>
              <a:rPr lang="en-IN" dirty="0"/>
              <a:t>numbers = range(1, 5)  # range</a:t>
            </a:r>
          </a:p>
          <a:p>
            <a:pPr marL="0" indent="0">
              <a:lnSpc>
                <a:spcPct val="120000"/>
              </a:lnSpc>
              <a:spcBef>
                <a:spcPts val="0"/>
              </a:spcBef>
              <a:buNone/>
            </a:pPr>
            <a:r>
              <a:rPr lang="en-IN" dirty="0"/>
              <a:t>print(</a:t>
            </a:r>
            <a:r>
              <a:rPr lang="en-IN" dirty="0" err="1"/>
              <a:t>f"String</a:t>
            </a:r>
            <a:r>
              <a:rPr lang="en-IN" dirty="0"/>
              <a:t>: {text}, List: {fruits}, Tuple: {coordinates}, Range: {list(numbers)}")</a:t>
            </a:r>
          </a:p>
          <a:p>
            <a:pPr marL="0" indent="0">
              <a:lnSpc>
                <a:spcPct val="120000"/>
              </a:lnSpc>
              <a:spcBef>
                <a:spcPts val="0"/>
              </a:spcBef>
              <a:buNone/>
            </a:pPr>
            <a:endParaRPr lang="en-IN" dirty="0"/>
          </a:p>
          <a:p>
            <a:pPr marL="0" indent="0">
              <a:lnSpc>
                <a:spcPct val="120000"/>
              </a:lnSpc>
              <a:spcBef>
                <a:spcPts val="0"/>
              </a:spcBef>
              <a:buNone/>
            </a:pPr>
            <a:r>
              <a:rPr lang="en-IN" dirty="0"/>
              <a:t># Set Types</a:t>
            </a:r>
          </a:p>
          <a:p>
            <a:pPr marL="0" indent="0">
              <a:lnSpc>
                <a:spcPct val="120000"/>
              </a:lnSpc>
              <a:spcBef>
                <a:spcPts val="0"/>
              </a:spcBef>
              <a:buNone/>
            </a:pPr>
            <a:r>
              <a:rPr lang="en-IN" dirty="0" err="1"/>
              <a:t>unique_numbers</a:t>
            </a:r>
            <a:r>
              <a:rPr lang="en-IN" dirty="0"/>
              <a:t> = {1, 2, 3, 4}  # set</a:t>
            </a:r>
          </a:p>
          <a:p>
            <a:pPr marL="0" indent="0">
              <a:lnSpc>
                <a:spcPct val="120000"/>
              </a:lnSpc>
              <a:spcBef>
                <a:spcPts val="0"/>
              </a:spcBef>
              <a:buNone/>
            </a:pPr>
            <a:r>
              <a:rPr lang="en-IN" dirty="0" err="1"/>
              <a:t>frozen_set</a:t>
            </a:r>
            <a:r>
              <a:rPr lang="en-IN" dirty="0"/>
              <a:t> = </a:t>
            </a:r>
            <a:r>
              <a:rPr lang="en-IN" dirty="0" err="1"/>
              <a:t>frozenset</a:t>
            </a:r>
            <a:r>
              <a:rPr lang="en-IN" dirty="0"/>
              <a:t>([1, 2, 3, 4])  # </a:t>
            </a:r>
            <a:r>
              <a:rPr lang="en-IN" dirty="0" err="1"/>
              <a:t>frozenset</a:t>
            </a:r>
            <a:endParaRPr lang="en-IN" dirty="0"/>
          </a:p>
          <a:p>
            <a:pPr marL="0" indent="0">
              <a:lnSpc>
                <a:spcPct val="120000"/>
              </a:lnSpc>
              <a:spcBef>
                <a:spcPts val="0"/>
              </a:spcBef>
              <a:buNone/>
            </a:pPr>
            <a:r>
              <a:rPr lang="en-IN" dirty="0"/>
              <a:t>print(</a:t>
            </a:r>
            <a:r>
              <a:rPr lang="en-IN" dirty="0" err="1"/>
              <a:t>f"Set</a:t>
            </a:r>
            <a:r>
              <a:rPr lang="en-IN" dirty="0"/>
              <a:t>: {</a:t>
            </a:r>
            <a:r>
              <a:rPr lang="en-IN" dirty="0" err="1"/>
              <a:t>unique_numbers</a:t>
            </a:r>
            <a:r>
              <a:rPr lang="en-IN" dirty="0"/>
              <a:t>}, Frozen Set: {</a:t>
            </a:r>
            <a:r>
              <a:rPr lang="en-IN" dirty="0" err="1"/>
              <a:t>frozen_set</a:t>
            </a:r>
            <a:r>
              <a:rPr lang="en-IN" dirty="0"/>
              <a:t>}")</a:t>
            </a:r>
          </a:p>
          <a:p>
            <a:pPr marL="0" indent="0">
              <a:lnSpc>
                <a:spcPct val="120000"/>
              </a:lnSpc>
              <a:spcBef>
                <a:spcPts val="0"/>
              </a:spcBef>
              <a:buNone/>
            </a:pPr>
            <a:endParaRPr lang="en-IN" dirty="0"/>
          </a:p>
          <a:p>
            <a:pPr marL="0" indent="0">
              <a:lnSpc>
                <a:spcPct val="120000"/>
              </a:lnSpc>
              <a:spcBef>
                <a:spcPts val="0"/>
              </a:spcBef>
              <a:buNone/>
            </a:pPr>
            <a:r>
              <a:rPr lang="en-IN" dirty="0"/>
              <a:t># Mapping Type</a:t>
            </a:r>
          </a:p>
          <a:p>
            <a:pPr marL="0" indent="0">
              <a:lnSpc>
                <a:spcPct val="120000"/>
              </a:lnSpc>
              <a:spcBef>
                <a:spcPts val="0"/>
              </a:spcBef>
              <a:buNone/>
            </a:pPr>
            <a:r>
              <a:rPr lang="en-IN" dirty="0"/>
              <a:t>person = {"name": "Alice", "age": 25}  # </a:t>
            </a:r>
            <a:r>
              <a:rPr lang="en-IN" dirty="0" err="1"/>
              <a:t>dict</a:t>
            </a:r>
            <a:endParaRPr lang="en-IN" dirty="0"/>
          </a:p>
          <a:p>
            <a:pPr marL="0" indent="0">
              <a:lnSpc>
                <a:spcPct val="120000"/>
              </a:lnSpc>
              <a:spcBef>
                <a:spcPts val="0"/>
              </a:spcBef>
              <a:buNone/>
            </a:pPr>
            <a:r>
              <a:rPr lang="en-IN" dirty="0"/>
              <a:t>print(</a:t>
            </a:r>
            <a:r>
              <a:rPr lang="en-IN" dirty="0" err="1"/>
              <a:t>f"Dictionary</a:t>
            </a:r>
            <a:r>
              <a:rPr lang="en-IN" dirty="0"/>
              <a:t>: {person}")</a:t>
            </a:r>
          </a:p>
          <a:p>
            <a:pPr marL="0" indent="0">
              <a:lnSpc>
                <a:spcPct val="120000"/>
              </a:lnSpc>
              <a:spcBef>
                <a:spcPts val="0"/>
              </a:spcBef>
              <a:buNone/>
            </a:pPr>
            <a:endParaRPr lang="en-IN" dirty="0"/>
          </a:p>
          <a:p>
            <a:pPr marL="0" indent="0">
              <a:lnSpc>
                <a:spcPct val="120000"/>
              </a:lnSpc>
              <a:spcBef>
                <a:spcPts val="0"/>
              </a:spcBef>
              <a:buNone/>
            </a:pPr>
            <a:r>
              <a:rPr lang="en-IN" dirty="0"/>
              <a:t># Binary Types</a:t>
            </a:r>
          </a:p>
          <a:p>
            <a:pPr marL="0" indent="0">
              <a:lnSpc>
                <a:spcPct val="120000"/>
              </a:lnSpc>
              <a:spcBef>
                <a:spcPts val="0"/>
              </a:spcBef>
              <a:buNone/>
            </a:pPr>
            <a:r>
              <a:rPr lang="en-IN" dirty="0" err="1"/>
              <a:t>byte_data</a:t>
            </a:r>
            <a:r>
              <a:rPr lang="en-IN" dirty="0"/>
              <a:t> = </a:t>
            </a:r>
            <a:r>
              <a:rPr lang="en-IN" dirty="0" err="1"/>
              <a:t>b"Hello</a:t>
            </a:r>
            <a:r>
              <a:rPr lang="en-IN" dirty="0"/>
              <a:t>"  # bytes</a:t>
            </a:r>
          </a:p>
          <a:p>
            <a:pPr marL="0" indent="0">
              <a:lnSpc>
                <a:spcPct val="120000"/>
              </a:lnSpc>
              <a:spcBef>
                <a:spcPts val="0"/>
              </a:spcBef>
              <a:buNone/>
            </a:pPr>
            <a:r>
              <a:rPr lang="en-IN" dirty="0" err="1"/>
              <a:t>mutable_bytes</a:t>
            </a:r>
            <a:r>
              <a:rPr lang="en-IN" dirty="0"/>
              <a:t> = </a:t>
            </a:r>
            <a:r>
              <a:rPr lang="en-IN" dirty="0" err="1"/>
              <a:t>bytearray</a:t>
            </a:r>
            <a:r>
              <a:rPr lang="en-IN" dirty="0"/>
              <a:t>(</a:t>
            </a:r>
            <a:r>
              <a:rPr lang="en-IN" dirty="0" err="1"/>
              <a:t>b"World</a:t>
            </a:r>
            <a:r>
              <a:rPr lang="en-IN" dirty="0"/>
              <a:t>")  # </a:t>
            </a:r>
            <a:r>
              <a:rPr lang="en-IN" dirty="0" err="1"/>
              <a:t>bytearray</a:t>
            </a:r>
            <a:endParaRPr lang="en-IN" dirty="0"/>
          </a:p>
          <a:p>
            <a:pPr marL="0" indent="0">
              <a:lnSpc>
                <a:spcPct val="120000"/>
              </a:lnSpc>
              <a:spcBef>
                <a:spcPts val="0"/>
              </a:spcBef>
              <a:buNone/>
            </a:pPr>
            <a:r>
              <a:rPr lang="en-IN" dirty="0" err="1"/>
              <a:t>mem_view</a:t>
            </a:r>
            <a:r>
              <a:rPr lang="en-IN" dirty="0"/>
              <a:t> = </a:t>
            </a:r>
            <a:r>
              <a:rPr lang="en-IN" dirty="0" err="1"/>
              <a:t>memoryview</a:t>
            </a:r>
            <a:r>
              <a:rPr lang="en-IN" dirty="0"/>
              <a:t>(</a:t>
            </a:r>
            <a:r>
              <a:rPr lang="en-IN" dirty="0" err="1"/>
              <a:t>byte_data</a:t>
            </a:r>
            <a:r>
              <a:rPr lang="en-IN" dirty="0"/>
              <a:t>)  # </a:t>
            </a:r>
            <a:r>
              <a:rPr lang="en-IN" dirty="0" err="1"/>
              <a:t>memoryview</a:t>
            </a:r>
            <a:endParaRPr lang="en-IN" dirty="0"/>
          </a:p>
          <a:p>
            <a:pPr marL="0" indent="0">
              <a:lnSpc>
                <a:spcPct val="120000"/>
              </a:lnSpc>
              <a:spcBef>
                <a:spcPts val="0"/>
              </a:spcBef>
              <a:buNone/>
            </a:pPr>
            <a:r>
              <a:rPr lang="en-IN" dirty="0"/>
              <a:t>print(</a:t>
            </a:r>
            <a:r>
              <a:rPr lang="en-IN" dirty="0" err="1"/>
              <a:t>f"Bytes</a:t>
            </a:r>
            <a:r>
              <a:rPr lang="en-IN" dirty="0"/>
              <a:t>: {</a:t>
            </a:r>
            <a:r>
              <a:rPr lang="en-IN" dirty="0" err="1"/>
              <a:t>byte_data</a:t>
            </a:r>
            <a:r>
              <a:rPr lang="en-IN" dirty="0"/>
              <a:t>}, </a:t>
            </a:r>
            <a:r>
              <a:rPr lang="en-IN" dirty="0" err="1"/>
              <a:t>Bytearray</a:t>
            </a:r>
            <a:r>
              <a:rPr lang="en-IN" dirty="0"/>
              <a:t>: {</a:t>
            </a:r>
            <a:r>
              <a:rPr lang="en-IN" dirty="0" err="1"/>
              <a:t>mutable_bytes</a:t>
            </a:r>
            <a:r>
              <a:rPr lang="en-IN" dirty="0"/>
              <a:t>}, </a:t>
            </a:r>
            <a:r>
              <a:rPr lang="en-IN" dirty="0" err="1"/>
              <a:t>Memoryview</a:t>
            </a:r>
            <a:r>
              <a:rPr lang="en-IN" dirty="0"/>
              <a:t>: {</a:t>
            </a:r>
            <a:r>
              <a:rPr lang="en-IN" dirty="0" err="1"/>
              <a:t>mem_view.tobytes</a:t>
            </a:r>
            <a:r>
              <a:rPr lang="en-IN" dirty="0"/>
              <a:t>()}")</a:t>
            </a:r>
          </a:p>
          <a:p>
            <a:pPr marL="0" indent="0">
              <a:lnSpc>
                <a:spcPct val="120000"/>
              </a:lnSpc>
              <a:spcBef>
                <a:spcPts val="0"/>
              </a:spcBef>
              <a:buNone/>
            </a:pPr>
            <a:endParaRPr lang="en-IN" dirty="0"/>
          </a:p>
          <a:p>
            <a:pPr marL="0" indent="0">
              <a:lnSpc>
                <a:spcPct val="120000"/>
              </a:lnSpc>
              <a:spcBef>
                <a:spcPts val="0"/>
              </a:spcBef>
              <a:buNone/>
            </a:pPr>
            <a:r>
              <a:rPr lang="en-IN" dirty="0"/>
              <a:t># Boolean Type</a:t>
            </a:r>
          </a:p>
          <a:p>
            <a:pPr marL="0" indent="0">
              <a:lnSpc>
                <a:spcPct val="120000"/>
              </a:lnSpc>
              <a:spcBef>
                <a:spcPts val="0"/>
              </a:spcBef>
              <a:buNone/>
            </a:pPr>
            <a:r>
              <a:rPr lang="en-IN" dirty="0" err="1"/>
              <a:t>is_valid</a:t>
            </a:r>
            <a:r>
              <a:rPr lang="en-IN" dirty="0"/>
              <a:t> = True</a:t>
            </a:r>
          </a:p>
          <a:p>
            <a:pPr marL="0" indent="0">
              <a:lnSpc>
                <a:spcPct val="120000"/>
              </a:lnSpc>
              <a:spcBef>
                <a:spcPts val="0"/>
              </a:spcBef>
              <a:buNone/>
            </a:pPr>
            <a:r>
              <a:rPr lang="en-IN" dirty="0" err="1"/>
              <a:t>is_expired</a:t>
            </a:r>
            <a:r>
              <a:rPr lang="en-IN" dirty="0"/>
              <a:t> = False</a:t>
            </a:r>
          </a:p>
          <a:p>
            <a:pPr marL="0" indent="0">
              <a:lnSpc>
                <a:spcPct val="120000"/>
              </a:lnSpc>
              <a:spcBef>
                <a:spcPts val="0"/>
              </a:spcBef>
              <a:buNone/>
            </a:pPr>
            <a:r>
              <a:rPr lang="en-IN" dirty="0"/>
              <a:t>print(</a:t>
            </a:r>
            <a:r>
              <a:rPr lang="en-IN" dirty="0" err="1"/>
              <a:t>f"Boolean</a:t>
            </a:r>
            <a:r>
              <a:rPr lang="en-IN" dirty="0"/>
              <a:t>: {</a:t>
            </a:r>
            <a:r>
              <a:rPr lang="en-IN" dirty="0" err="1"/>
              <a:t>is_valid</a:t>
            </a:r>
            <a:r>
              <a:rPr lang="en-IN" dirty="0"/>
              <a:t>}, {</a:t>
            </a:r>
            <a:r>
              <a:rPr lang="en-IN" dirty="0" err="1"/>
              <a:t>is_expired</a:t>
            </a:r>
            <a:r>
              <a:rPr lang="en-IN" dirty="0"/>
              <a:t>}")</a:t>
            </a:r>
          </a:p>
          <a:p>
            <a:pPr marL="0" indent="0">
              <a:lnSpc>
                <a:spcPct val="120000"/>
              </a:lnSpc>
              <a:spcBef>
                <a:spcPts val="0"/>
              </a:spcBef>
              <a:buNone/>
            </a:pPr>
            <a:endParaRPr lang="en-IN" dirty="0"/>
          </a:p>
          <a:p>
            <a:pPr marL="0" indent="0">
              <a:lnSpc>
                <a:spcPct val="120000"/>
              </a:lnSpc>
              <a:spcBef>
                <a:spcPts val="0"/>
              </a:spcBef>
              <a:buNone/>
            </a:pPr>
            <a:r>
              <a:rPr lang="en-IN" dirty="0"/>
              <a:t># None Type</a:t>
            </a:r>
          </a:p>
          <a:p>
            <a:pPr marL="0" indent="0">
              <a:lnSpc>
                <a:spcPct val="120000"/>
              </a:lnSpc>
              <a:spcBef>
                <a:spcPts val="0"/>
              </a:spcBef>
              <a:buNone/>
            </a:pPr>
            <a:r>
              <a:rPr lang="en-IN" dirty="0"/>
              <a:t>value = None</a:t>
            </a:r>
          </a:p>
          <a:p>
            <a:pPr marL="0" indent="0">
              <a:lnSpc>
                <a:spcPct val="120000"/>
              </a:lnSpc>
              <a:spcBef>
                <a:spcPts val="0"/>
              </a:spcBef>
              <a:buNone/>
            </a:pPr>
            <a:r>
              <a:rPr lang="en-IN" dirty="0"/>
              <a:t>print(</a:t>
            </a:r>
            <a:r>
              <a:rPr lang="en-IN" dirty="0" err="1"/>
              <a:t>f"None</a:t>
            </a:r>
            <a:r>
              <a:rPr lang="en-IN" dirty="0"/>
              <a:t> Type: {value}")</a:t>
            </a:r>
          </a:p>
        </p:txBody>
      </p:sp>
    </p:spTree>
    <p:extLst>
      <p:ext uri="{BB962C8B-B14F-4D97-AF65-F5344CB8AC3E}">
        <p14:creationId xmlns:p14="http://schemas.microsoft.com/office/powerpoint/2010/main" val="20561336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a:extLst>
            <a:ext uri="{FF2B5EF4-FFF2-40B4-BE49-F238E27FC236}">
              <a16:creationId xmlns:a16="http://schemas.microsoft.com/office/drawing/2014/main" id="{57263AB3-73DB-965D-DBA1-8CC59A7A7C8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8D55C79-ECA9-F460-AE80-6AE9B89533F9}"/>
              </a:ext>
            </a:extLst>
          </p:cNvPr>
          <p:cNvSpPr>
            <a:spLocks noGrp="1"/>
          </p:cNvSpPr>
          <p:nvPr>
            <p:ph type="title"/>
          </p:nvPr>
        </p:nvSpPr>
        <p:spPr>
          <a:xfrm>
            <a:off x="342900" y="345834"/>
            <a:ext cx="11474926" cy="730798"/>
          </a:xfrm>
        </p:spPr>
        <p:txBody>
          <a:bodyPr>
            <a:normAutofit/>
          </a:bodyPr>
          <a:lstStyle/>
          <a:p>
            <a:r>
              <a:rPr lang="en-US" sz="3000" dirty="0">
                <a:solidFill>
                  <a:srgbClr val="000398"/>
                </a:solidFill>
                <a:latin typeface="Arial Black" pitchFamily="34" charset="0"/>
              </a:rPr>
              <a:t>Python Operators</a:t>
            </a:r>
          </a:p>
        </p:txBody>
      </p:sp>
      <p:pic>
        <p:nvPicPr>
          <p:cNvPr id="4" name="Content Placeholder 3">
            <a:extLst>
              <a:ext uri="{FF2B5EF4-FFF2-40B4-BE49-F238E27FC236}">
                <a16:creationId xmlns:a16="http://schemas.microsoft.com/office/drawing/2014/main" id="{C6543F3E-5C65-8CAC-5400-212C87250540}"/>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342900" y="1076632"/>
            <a:ext cx="11474450" cy="5435534"/>
          </a:xfrm>
          <a:prstGeom prst="rect">
            <a:avLst/>
          </a:prstGeom>
        </p:spPr>
      </p:pic>
    </p:spTree>
    <p:extLst>
      <p:ext uri="{BB962C8B-B14F-4D97-AF65-F5344CB8AC3E}">
        <p14:creationId xmlns:p14="http://schemas.microsoft.com/office/powerpoint/2010/main" val="240538119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8751</TotalTime>
  <Words>4104</Words>
  <Application>Microsoft Office PowerPoint</Application>
  <PresentationFormat>Widescreen</PresentationFormat>
  <Paragraphs>494</Paragraphs>
  <Slides>52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52</vt:i4>
      </vt:variant>
    </vt:vector>
  </HeadingPairs>
  <TitlesOfParts>
    <vt:vector size="57" baseType="lpstr">
      <vt:lpstr>Arial</vt:lpstr>
      <vt:lpstr>Arial Black</vt:lpstr>
      <vt:lpstr>Calibri</vt:lpstr>
      <vt:lpstr>Calibri Light</vt:lpstr>
      <vt:lpstr>Office Theme</vt:lpstr>
      <vt:lpstr>Gen-AI</vt:lpstr>
      <vt:lpstr>Day 2 - Python</vt:lpstr>
      <vt:lpstr>Syllabus</vt:lpstr>
      <vt:lpstr>Python Variables</vt:lpstr>
      <vt:lpstr>Python Data Types</vt:lpstr>
      <vt:lpstr>Data types in Python</vt:lpstr>
      <vt:lpstr>Data types in Python</vt:lpstr>
      <vt:lpstr>Data types in Python</vt:lpstr>
      <vt:lpstr>Python Operators</vt:lpstr>
      <vt:lpstr>1. Arithmetic Operators</vt:lpstr>
      <vt:lpstr>2. Comparison Operators</vt:lpstr>
      <vt:lpstr>3. Logical Operators</vt:lpstr>
      <vt:lpstr>4. Bitwise Operators</vt:lpstr>
      <vt:lpstr>5. Assignment Operators</vt:lpstr>
      <vt:lpstr>6. Identity Operators</vt:lpstr>
      <vt:lpstr>7. Membership Operators</vt:lpstr>
      <vt:lpstr>Operators in Python</vt:lpstr>
      <vt:lpstr>Python Operators – Order of Precedence</vt:lpstr>
      <vt:lpstr>Branching Statements</vt:lpstr>
      <vt:lpstr>Branching</vt:lpstr>
      <vt:lpstr>Types of Branching – if Statement</vt:lpstr>
      <vt:lpstr>Types of Branching – if-else Statement</vt:lpstr>
      <vt:lpstr>Types of Branching – if-elif-else Statement</vt:lpstr>
      <vt:lpstr>Types of Branching – Nested if Statements</vt:lpstr>
      <vt:lpstr>Types of Branching – One line Branching</vt:lpstr>
      <vt:lpstr>Types of Branching – Logical Operators in Branching</vt:lpstr>
      <vt:lpstr>Types of Branching </vt:lpstr>
      <vt:lpstr>If condition</vt:lpstr>
      <vt:lpstr>If-else conditions</vt:lpstr>
      <vt:lpstr>if-elif-else statement</vt:lpstr>
      <vt:lpstr>if-elif-elif-else statements</vt:lpstr>
      <vt:lpstr>Nested if conditions</vt:lpstr>
      <vt:lpstr>Python Loops</vt:lpstr>
      <vt:lpstr>Python – While Loop</vt:lpstr>
      <vt:lpstr>Python – For Loop</vt:lpstr>
      <vt:lpstr>Loop Control Statements</vt:lpstr>
      <vt:lpstr>Lab: Python Loops</vt:lpstr>
      <vt:lpstr>Lab: Python Loops</vt:lpstr>
      <vt:lpstr>Python While Loop</vt:lpstr>
      <vt:lpstr>Python Loop Control Statements – While - Continue</vt:lpstr>
      <vt:lpstr>Python Loop Control Statements – While - Pass</vt:lpstr>
      <vt:lpstr>Python Loop Control Statements – While - Else</vt:lpstr>
      <vt:lpstr>While infinite Loop</vt:lpstr>
      <vt:lpstr>Python – Nested While Loop</vt:lpstr>
      <vt:lpstr>Python - For Loop</vt:lpstr>
      <vt:lpstr>For Loop - Range</vt:lpstr>
      <vt:lpstr>For Loop - Else</vt:lpstr>
      <vt:lpstr>For Loop - Else</vt:lpstr>
      <vt:lpstr>Python – Nested For Loop</vt:lpstr>
      <vt:lpstr>For Loop vs While Loop</vt:lpstr>
      <vt:lpstr>Python Loop Control Statements - Break</vt:lpstr>
      <vt:lpstr>Python Loop Control Statements - Continue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Angular 8</dc:title>
  <dc:creator>Perumalsamy, Ganesan</dc:creator>
  <cp:lastModifiedBy>Gopala Krishna Rao</cp:lastModifiedBy>
  <cp:revision>630</cp:revision>
  <dcterms:created xsi:type="dcterms:W3CDTF">2021-12-28T19:16:03Z</dcterms:created>
  <dcterms:modified xsi:type="dcterms:W3CDTF">2024-11-25T14:24:44Z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17cb76b2-10b8-4fe1-93d4-2202842406cd_Enabled">
    <vt:lpwstr>True</vt:lpwstr>
  </property>
  <property fmtid="{D5CDD505-2E9C-101B-9397-08002B2CF9AE}" pid="3" name="MSIP_Label_17cb76b2-10b8-4fe1-93d4-2202842406cd_SiteId">
    <vt:lpwstr>945c199a-83a2-4e80-9f8c-5a91be5752dd</vt:lpwstr>
  </property>
  <property fmtid="{D5CDD505-2E9C-101B-9397-08002B2CF9AE}" pid="4" name="MSIP_Label_17cb76b2-10b8-4fe1-93d4-2202842406cd_Owner">
    <vt:lpwstr>Ganesan.Perumalsamy@emc.com</vt:lpwstr>
  </property>
  <property fmtid="{D5CDD505-2E9C-101B-9397-08002B2CF9AE}" pid="5" name="MSIP_Label_17cb76b2-10b8-4fe1-93d4-2202842406cd_SetDate">
    <vt:lpwstr>2021-12-28T19:16:12.6604144Z</vt:lpwstr>
  </property>
  <property fmtid="{D5CDD505-2E9C-101B-9397-08002B2CF9AE}" pid="6" name="MSIP_Label_17cb76b2-10b8-4fe1-93d4-2202842406cd_Name">
    <vt:lpwstr>External Public</vt:lpwstr>
  </property>
  <property fmtid="{D5CDD505-2E9C-101B-9397-08002B2CF9AE}" pid="7" name="MSIP_Label_17cb76b2-10b8-4fe1-93d4-2202842406cd_Application">
    <vt:lpwstr>Microsoft Azure Information Protection</vt:lpwstr>
  </property>
  <property fmtid="{D5CDD505-2E9C-101B-9397-08002B2CF9AE}" pid="8" name="MSIP_Label_17cb76b2-10b8-4fe1-93d4-2202842406cd_ActionId">
    <vt:lpwstr>95265ae4-ad38-4c88-bdbd-c61f676d030b</vt:lpwstr>
  </property>
  <property fmtid="{D5CDD505-2E9C-101B-9397-08002B2CF9AE}" pid="9" name="MSIP_Label_17cb76b2-10b8-4fe1-93d4-2202842406cd_Extended_MSFT_Method">
    <vt:lpwstr>Manual</vt:lpwstr>
  </property>
  <property fmtid="{D5CDD505-2E9C-101B-9397-08002B2CF9AE}" pid="10" name="aiplabel">
    <vt:lpwstr>External Public</vt:lpwstr>
  </property>
</Properties>
</file>